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7" r:id="rId2"/>
    <p:sldId id="258" r:id="rId3"/>
    <p:sldId id="302" r:id="rId4"/>
    <p:sldId id="288" r:id="rId5"/>
    <p:sldId id="289" r:id="rId6"/>
    <p:sldId id="290" r:id="rId7"/>
    <p:sldId id="301" r:id="rId8"/>
    <p:sldId id="297" r:id="rId9"/>
    <p:sldId id="298" r:id="rId10"/>
    <p:sldId id="299" r:id="rId11"/>
    <p:sldId id="300" r:id="rId12"/>
    <p:sldId id="283" r:id="rId13"/>
    <p:sldId id="284" r:id="rId14"/>
    <p:sldId id="285" r:id="rId15"/>
    <p:sldId id="286" r:id="rId16"/>
    <p:sldId id="287" r:id="rId17"/>
    <p:sldId id="296" r:id="rId18"/>
    <p:sldId id="295" r:id="rId19"/>
    <p:sldId id="259" r:id="rId20"/>
    <p:sldId id="260" r:id="rId21"/>
    <p:sldId id="261" r:id="rId22"/>
    <p:sldId id="262" r:id="rId23"/>
    <p:sldId id="263" r:id="rId24"/>
    <p:sldId id="264" r:id="rId25"/>
    <p:sldId id="291" r:id="rId26"/>
    <p:sldId id="267" r:id="rId27"/>
    <p:sldId id="266" r:id="rId28"/>
    <p:sldId id="282" r:id="rId29"/>
    <p:sldId id="292" r:id="rId30"/>
    <p:sldId id="293" r:id="rId31"/>
    <p:sldId id="294" r:id="rId32"/>
    <p:sldId id="268" r:id="rId33"/>
  </p:sldIdLst>
  <p:sldSz cx="9144000" cy="5143500" type="screen16x9"/>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249" autoAdjust="0"/>
  </p:normalViewPr>
  <p:slideViewPr>
    <p:cSldViewPr>
      <p:cViewPr>
        <p:scale>
          <a:sx n="130" d="100"/>
          <a:sy n="130" d="100"/>
        </p:scale>
        <p:origin x="-990" y="4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Plassholder for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BD1341-87FB-4796-99EF-E372FDD897A7}" type="datetimeFigureOut">
              <a:rPr lang="en-US" smtClean="0"/>
              <a:pPr/>
              <a:t>1/10/2025</a:t>
            </a:fld>
            <a:endParaRPr lang="en-US"/>
          </a:p>
        </p:txBody>
      </p:sp>
      <p:sp>
        <p:nvSpPr>
          <p:cNvPr id="4" name="Plassholder for lysbil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Plassholder for nota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en-US"/>
          </a:p>
        </p:txBody>
      </p:sp>
      <p:sp>
        <p:nvSpPr>
          <p:cNvPr id="6" name="Plassholder for bunn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Plassholder for lysbilde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18DB547-1645-4D7B-8808-33D79D03579C}" type="slidenum">
              <a:rPr lang="en-US" smtClean="0"/>
              <a:pPr/>
              <a:t>‹#›</a:t>
            </a:fld>
            <a:endParaRPr lang="en-US"/>
          </a:p>
        </p:txBody>
      </p:sp>
    </p:spTree>
    <p:extLst>
      <p:ext uri="{BB962C8B-B14F-4D97-AF65-F5344CB8AC3E}">
        <p14:creationId xmlns:p14="http://schemas.microsoft.com/office/powerpoint/2010/main" xmlns="" val="4279864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normAutofit/>
          </a:bodyPr>
          <a:lstStyle/>
          <a:p>
            <a:r>
              <a:rPr lang="en-US" dirty="0" smtClean="0"/>
              <a:t>Changes:</a:t>
            </a:r>
          </a:p>
          <a:p>
            <a:r>
              <a:rPr lang="en-US" dirty="0" smtClean="0"/>
              <a:t>1.1:</a:t>
            </a:r>
            <a:r>
              <a:rPr lang="en-US" baseline="0" dirty="0" smtClean="0"/>
              <a:t> Minor updates to correct the brief IAW </a:t>
            </a:r>
            <a:r>
              <a:rPr lang="en-US" baseline="0" smtClean="0"/>
              <a:t>actual situation.</a:t>
            </a:r>
            <a:endParaRPr lang="en-US"/>
          </a:p>
        </p:txBody>
      </p:sp>
      <p:sp>
        <p:nvSpPr>
          <p:cNvPr id="4" name="Plassholder for lysbildenummer 3"/>
          <p:cNvSpPr>
            <a:spLocks noGrp="1"/>
          </p:cNvSpPr>
          <p:nvPr>
            <p:ph type="sldNum" sz="quarter" idx="10"/>
          </p:nvPr>
        </p:nvSpPr>
        <p:spPr/>
        <p:txBody>
          <a:bodyPr/>
          <a:lstStyle/>
          <a:p>
            <a:fld id="{F18DB547-1645-4D7B-8808-33D79D03579C}"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normAutofit/>
          </a:bodyPr>
          <a:lstStyle/>
          <a:p>
            <a:r>
              <a:rPr lang="en-US" b="1" dirty="0" smtClean="0"/>
              <a:t>Notia – The Iron Resolve</a:t>
            </a:r>
            <a:r>
              <a:rPr lang="en-US" dirty="0" smtClean="0"/>
              <a:t/>
            </a:r>
            <a:br>
              <a:rPr lang="en-US" dirty="0" smtClean="0"/>
            </a:br>
            <a:r>
              <a:rPr lang="en-US" dirty="0" smtClean="0"/>
              <a:t>The Iron Resolve is a clandestine group operating along the northern frontier of Notia, driven by an unyielding commitment to reclaim the territory they believe was unjustly seized by Finland. They work covertly, engaging in calculated acts of sabotage and forming alliances with sympathetic factions determined to see the disputed lands returned. Though they often present themselves as patriotic liberators, their methods can be ruthless—targeting key border infrastructure and pressuring the Finnish authorities through a mix of propaganda and high-stakes incursions. The organization is led by the formidable </a:t>
            </a:r>
            <a:r>
              <a:rPr lang="en-US" b="1" dirty="0" smtClean="0"/>
              <a:t>General Boris </a:t>
            </a:r>
            <a:r>
              <a:rPr lang="en-US" b="1" dirty="0" err="1" smtClean="0"/>
              <a:t>Ulyanov</a:t>
            </a:r>
            <a:r>
              <a:rPr lang="en-US" dirty="0" smtClean="0"/>
              <a:t>, a rumored veteran of foreign conflicts whose tactical prowess has proven instrumental in keeping the Iron Resolve’s ambitions alive.</a:t>
            </a:r>
          </a:p>
          <a:p>
            <a:r>
              <a:rPr lang="en-US" b="1" dirty="0" smtClean="0"/>
              <a:t>Kambiland – The Dawn’s Vengeance</a:t>
            </a:r>
            <a:r>
              <a:rPr lang="en-US" dirty="0" smtClean="0"/>
              <a:t/>
            </a:r>
            <a:br>
              <a:rPr lang="en-US" dirty="0" smtClean="0"/>
            </a:br>
            <a:r>
              <a:rPr lang="en-US" dirty="0" smtClean="0"/>
              <a:t>Emerging from </a:t>
            </a:r>
            <a:r>
              <a:rPr lang="en-US" dirty="0" err="1" smtClean="0"/>
              <a:t>Kambiland’s</a:t>
            </a:r>
            <a:r>
              <a:rPr lang="en-US" dirty="0" smtClean="0"/>
              <a:t> mountainous border regions, The Dawn’s Vengeance wages a relentless campaign to restore the territory they claim was taken by Finland generations ago. Drawing support from local tribes and nationalist movements, they orchestrate daring cross-border raids designed to destabilize Finnish control over the contested area. Although they portray themselves as freedom fighters for </a:t>
            </a:r>
            <a:r>
              <a:rPr lang="en-US" dirty="0" err="1" smtClean="0"/>
              <a:t>Kambiland’s</a:t>
            </a:r>
            <a:r>
              <a:rPr lang="en-US" dirty="0" smtClean="0"/>
              <a:t> sovereignty, their activities occasionally draw international condemnation for their willingness to use violent tactics. At the helm of The Dawn’s Vengeance is the enigmatic </a:t>
            </a:r>
            <a:r>
              <a:rPr lang="en-US" b="1" dirty="0" smtClean="0"/>
              <a:t>Comrade </a:t>
            </a:r>
            <a:r>
              <a:rPr lang="en-US" b="1" dirty="0" err="1" smtClean="0"/>
              <a:t>Vladislav</a:t>
            </a:r>
            <a:r>
              <a:rPr lang="en-US" b="1" dirty="0" smtClean="0"/>
              <a:t> </a:t>
            </a:r>
            <a:r>
              <a:rPr lang="en-US" b="1" dirty="0" err="1" smtClean="0"/>
              <a:t>Makarov</a:t>
            </a:r>
            <a:r>
              <a:rPr lang="en-US" dirty="0" smtClean="0"/>
              <a:t>, a figure admired by his followers for his fervent speeches on national unity and feared by opponents for his uncompromising stance on territorial reclamation.</a:t>
            </a:r>
            <a:endParaRPr lang="en-US" smtClean="0"/>
          </a:p>
          <a:p>
            <a:endParaRPr lang="en-US"/>
          </a:p>
        </p:txBody>
      </p:sp>
      <p:sp>
        <p:nvSpPr>
          <p:cNvPr id="4" name="Plassholder for lysbildenummer 3"/>
          <p:cNvSpPr>
            <a:spLocks noGrp="1"/>
          </p:cNvSpPr>
          <p:nvPr>
            <p:ph type="sldNum" sz="quarter" idx="10"/>
          </p:nvPr>
        </p:nvSpPr>
        <p:spPr/>
        <p:txBody>
          <a:bodyPr/>
          <a:lstStyle/>
          <a:p>
            <a:fld id="{F18DB547-1645-4D7B-8808-33D79D03579C}" type="slidenum">
              <a:rPr lang="en-US" smtClean="0"/>
              <a:pPr/>
              <a:t>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685800" y="1597819"/>
            <a:ext cx="7772400" cy="1102519"/>
          </a:xfrm>
        </p:spPr>
        <p:txBody>
          <a:bodyPr/>
          <a:lstStyle/>
          <a:p>
            <a:r>
              <a:rPr lang="nb-NO" smtClean="0"/>
              <a:t>Klikk for å redigere tittelstil</a:t>
            </a:r>
            <a:endParaRPr lang="nb-NO"/>
          </a:p>
        </p:txBody>
      </p:sp>
      <p:sp>
        <p:nvSpPr>
          <p:cNvPr id="3" name="Undertit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Klikk for å redigere undertittelstil i malen</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World Map">
    <p:spTree>
      <p:nvGrpSpPr>
        <p:cNvPr id="1" name=""/>
        <p:cNvGrpSpPr/>
        <p:nvPr/>
      </p:nvGrpSpPr>
      <p:grpSpPr>
        <a:xfrm>
          <a:off x="0" y="0"/>
          <a:ext cx="0" cy="0"/>
          <a:chOff x="0" y="0"/>
          <a:chExt cx="0" cy="0"/>
        </a:xfrm>
      </p:grpSpPr>
      <p:grpSp>
        <p:nvGrpSpPr>
          <p:cNvPr id="5" name="Group 4"/>
          <p:cNvGrpSpPr/>
          <p:nvPr/>
        </p:nvGrpSpPr>
        <p:grpSpPr>
          <a:xfrm>
            <a:off x="406345" y="303452"/>
            <a:ext cx="8328927" cy="4536597"/>
            <a:chOff x="405196" y="330200"/>
            <a:chExt cx="11378432" cy="6197600"/>
          </a:xfrm>
          <a:solidFill>
            <a:schemeClr val="tx2">
              <a:lumMod val="50000"/>
            </a:schemeClr>
          </a:solidFill>
        </p:grpSpPr>
        <p:grpSp>
          <p:nvGrpSpPr>
            <p:cNvPr id="6" name="Group 205"/>
            <p:cNvGrpSpPr>
              <a:grpSpLocks/>
            </p:cNvGrpSpPr>
            <p:nvPr/>
          </p:nvGrpSpPr>
          <p:grpSpPr bwMode="auto">
            <a:xfrm>
              <a:off x="2176452" y="418224"/>
              <a:ext cx="9565859" cy="5728738"/>
              <a:chOff x="1003" y="129"/>
              <a:chExt cx="5325" cy="3189"/>
            </a:xfrm>
            <a:grpFill/>
          </p:grpSpPr>
          <p:sp>
            <p:nvSpPr>
              <p:cNvPr id="163" name="Freeform 5"/>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6"/>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8"/>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9"/>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0"/>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1"/>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2"/>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3"/>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5"/>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6"/>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8"/>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9"/>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20"/>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21"/>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22"/>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23"/>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24"/>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5"/>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6"/>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7"/>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8"/>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9"/>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30"/>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31"/>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2"/>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4"/>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5"/>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36"/>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7"/>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8"/>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9"/>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40"/>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41"/>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42"/>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43"/>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44"/>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45"/>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46"/>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47"/>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48"/>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49"/>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50"/>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51"/>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52"/>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3"/>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4"/>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5"/>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6"/>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7"/>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8"/>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59"/>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60"/>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61"/>
              <p:cNvSpPr>
                <a:spLocks/>
              </p:cNvSpPr>
              <p:nvPr/>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62"/>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63"/>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64"/>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65"/>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66"/>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67"/>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68"/>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69"/>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70"/>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71"/>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72"/>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73"/>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74"/>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75"/>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76"/>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7"/>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8"/>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9"/>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80"/>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81"/>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82"/>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83"/>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84"/>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85"/>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86"/>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87"/>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88"/>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89"/>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90"/>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91"/>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92"/>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93"/>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4"/>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5"/>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96"/>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7"/>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98"/>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99"/>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0"/>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1"/>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2"/>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3"/>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4"/>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5"/>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6"/>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7"/>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8"/>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09"/>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0"/>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1"/>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2"/>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3"/>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4"/>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15"/>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16"/>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17"/>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18"/>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19"/>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120"/>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21"/>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22"/>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23"/>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24"/>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25"/>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6"/>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27"/>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128"/>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129"/>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30"/>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31"/>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32"/>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33"/>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34"/>
              <p:cNvSpPr>
                <a:spLocks/>
              </p:cNvSpPr>
              <p:nvPr/>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35"/>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36"/>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37"/>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38"/>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139"/>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40"/>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41"/>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42"/>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43"/>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44"/>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45"/>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46"/>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47"/>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48"/>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49"/>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50"/>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151"/>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0" name="Freeform 152"/>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153"/>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54"/>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155"/>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156"/>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157"/>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158"/>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159"/>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160"/>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161"/>
              <p:cNvSpPr>
                <a:spLocks/>
              </p:cNvSpPr>
              <p:nvPr/>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162"/>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163"/>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164"/>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165"/>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166"/>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167"/>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Freeform 168"/>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169"/>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170"/>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171"/>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172"/>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173"/>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174"/>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175"/>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176"/>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77"/>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78"/>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79"/>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180"/>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181"/>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182"/>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183"/>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184"/>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185"/>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186"/>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187"/>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188"/>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189"/>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90"/>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91"/>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92"/>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93"/>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94"/>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5"/>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6"/>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7"/>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198"/>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199"/>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200"/>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201"/>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202"/>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203"/>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4"/>
              <p:cNvSpPr>
                <a:spLocks noEditPoints="1"/>
              </p:cNvSpPr>
              <p:nvPr/>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 name="Freeform 206"/>
            <p:cNvSpPr>
              <a:spLocks noEditPoints="1"/>
            </p:cNvSpPr>
            <p:nvPr/>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7"/>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8"/>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09"/>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0"/>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2"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1"/>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2"/>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3"/>
            <p:cNvSpPr>
              <a:spLocks/>
            </p:cNvSpPr>
            <p:nvPr/>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4"/>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5"/>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16"/>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7"/>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8"/>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19"/>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0"/>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1"/>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2"/>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3"/>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4"/>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5"/>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6"/>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7"/>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28"/>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29"/>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30"/>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1"/>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2"/>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3"/>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34"/>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5"/>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6"/>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7"/>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8"/>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39"/>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0"/>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1"/>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2"/>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3"/>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4"/>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5"/>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6"/>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7"/>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8"/>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49"/>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0"/>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1"/>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2"/>
            <p:cNvSpPr>
              <a:spLocks/>
            </p:cNvSpPr>
            <p:nvPr/>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3"/>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54"/>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55"/>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6"/>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7"/>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8"/>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59"/>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0"/>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1"/>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2"/>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3"/>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4"/>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5"/>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6"/>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7"/>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8"/>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69"/>
            <p:cNvSpPr>
              <a:spLocks/>
            </p:cNvSpPr>
            <p:nvPr/>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0"/>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1"/>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2"/>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3"/>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4"/>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5"/>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6"/>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277"/>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78"/>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79"/>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80"/>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281"/>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282"/>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3"/>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4"/>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5"/>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6"/>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287"/>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288"/>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289"/>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290"/>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291"/>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292"/>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293"/>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94"/>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295"/>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96"/>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297"/>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8"/>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99"/>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0"/>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1"/>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2"/>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3"/>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4"/>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5"/>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6"/>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7"/>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8"/>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09"/>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0"/>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1"/>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12"/>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13"/>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4"/>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15"/>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6"/>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317"/>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318"/>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19"/>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20"/>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1"/>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22"/>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23"/>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24"/>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25"/>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26"/>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7"/>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28"/>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329"/>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30"/>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31"/>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32"/>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333"/>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334"/>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335"/>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336"/>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337"/>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338"/>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339"/>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340"/>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341"/>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342"/>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343"/>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44"/>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345"/>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346"/>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47"/>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48"/>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49"/>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50"/>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51"/>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52"/>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53"/>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54"/>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55"/>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356"/>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357"/>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358"/>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359"/>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360"/>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361"/>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a:xfrm>
            <a:off x="628650" y="4767263"/>
            <a:ext cx="2057400" cy="273844"/>
          </a:xfrm>
          <a:prstGeom prst="rect">
            <a:avLst/>
          </a:prstGeom>
        </p:spPr>
        <p:txBody>
          <a:bodyPr lIns="68580" tIns="34290" rIns="68580" bIns="34290"/>
          <a:lstStyle/>
          <a:p>
            <a:fld id="{E7884882-FB12-4BC8-9960-9AD8104D7FAE}" type="datetimeFigureOut">
              <a:rPr lang="en-US" smtClean="0"/>
              <a:pPr/>
              <a:t>1/10/2025</a:t>
            </a:fld>
            <a:endParaRPr lang="en-US" dirty="0"/>
          </a:p>
        </p:txBody>
      </p:sp>
      <p:sp>
        <p:nvSpPr>
          <p:cNvPr id="3" name="Footer Placeholder 2"/>
          <p:cNvSpPr>
            <a:spLocks noGrp="1"/>
          </p:cNvSpPr>
          <p:nvPr>
            <p:ph type="ftr" sz="quarter" idx="11"/>
          </p:nvPr>
        </p:nvSpPr>
        <p:spPr>
          <a:xfrm>
            <a:off x="3028950" y="4767263"/>
            <a:ext cx="3086100" cy="273844"/>
          </a:xfrm>
          <a:prstGeom prst="rect">
            <a:avLst/>
          </a:prstGeom>
        </p:spPr>
        <p:txBody>
          <a:bodyPr lIns="68580" tIns="34290" rIns="68580" bIns="34290"/>
          <a:lstStyle/>
          <a:p>
            <a:r>
              <a:rPr lang="en-US" smtClean="0"/>
              <a:t>
              </a:t>
            </a:r>
            <a:endParaRPr lang="en-US" dirty="0"/>
          </a:p>
        </p:txBody>
      </p:sp>
      <p:sp>
        <p:nvSpPr>
          <p:cNvPr id="4" name="Slide Number Placeholder 3"/>
          <p:cNvSpPr>
            <a:spLocks noGrp="1"/>
          </p:cNvSpPr>
          <p:nvPr>
            <p:ph type="sldNum" sz="quarter" idx="12"/>
          </p:nvPr>
        </p:nvSpPr>
        <p:spPr>
          <a:xfrm>
            <a:off x="6457950" y="4767263"/>
            <a:ext cx="2057400" cy="273844"/>
          </a:xfrm>
          <a:prstGeom prst="rect">
            <a:avLst/>
          </a:prstGeom>
        </p:spPr>
        <p:txBody>
          <a:bodyPr lIns="68580" tIns="34290" rIns="68580" bIns="34290"/>
          <a:lstStyle/>
          <a:p>
            <a:fld id="{6D22F896-40B5-4ADD-8801-0D06FADFA095}" type="slidenum">
              <a:rPr lang="en-US" smtClean="0"/>
              <a:pPr/>
              <a:t>‹#›</a:t>
            </a:fld>
            <a:endParaRPr lang="en-US" dirty="0"/>
          </a:p>
        </p:txBody>
      </p:sp>
    </p:spTree>
    <p:extLst>
      <p:ext uri="{BB962C8B-B14F-4D97-AF65-F5344CB8AC3E}">
        <p14:creationId xmlns:p14="http://schemas.microsoft.com/office/powerpoint/2010/main" xmlns="" val="973700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loddrett tekst 2"/>
          <p:cNvSpPr>
            <a:spLocks noGrp="1"/>
          </p:cNvSpPr>
          <p:nvPr>
            <p:ph type="body" orient="vert" idx="1"/>
          </p:nvPr>
        </p:nvSpPr>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400" y="205979"/>
            <a:ext cx="2057400" cy="4388644"/>
          </a:xfrm>
        </p:spPr>
        <p:txBody>
          <a:bodyPr vert="eaVert"/>
          <a:lstStyle/>
          <a:p>
            <a:r>
              <a:rPr lang="nb-NO" smtClean="0"/>
              <a:t>Klikk for å redigere tittelstil</a:t>
            </a:r>
            <a:endParaRPr lang="nb-NO"/>
          </a:p>
        </p:txBody>
      </p:sp>
      <p:sp>
        <p:nvSpPr>
          <p:cNvPr id="3" name="Plassholder for loddrett tekst 2"/>
          <p:cNvSpPr>
            <a:spLocks noGrp="1"/>
          </p:cNvSpPr>
          <p:nvPr>
            <p:ph type="body" orient="vert" idx="1"/>
          </p:nvPr>
        </p:nvSpPr>
        <p:spPr>
          <a:xfrm>
            <a:off x="457200" y="205979"/>
            <a:ext cx="6019800" cy="4388644"/>
          </a:xfrm>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_World Map">
    <p:spTree>
      <p:nvGrpSpPr>
        <p:cNvPr id="1" name=""/>
        <p:cNvGrpSpPr/>
        <p:nvPr/>
      </p:nvGrpSpPr>
      <p:grpSpPr>
        <a:xfrm>
          <a:off x="0" y="0"/>
          <a:ext cx="0" cy="0"/>
          <a:chOff x="0" y="0"/>
          <a:chExt cx="0" cy="0"/>
        </a:xfrm>
      </p:grpSpPr>
      <p:grpSp>
        <p:nvGrpSpPr>
          <p:cNvPr id="5" name="Group 4"/>
          <p:cNvGrpSpPr/>
          <p:nvPr/>
        </p:nvGrpSpPr>
        <p:grpSpPr>
          <a:xfrm>
            <a:off x="428596" y="857238"/>
            <a:ext cx="8092362" cy="3982811"/>
            <a:chOff x="405196" y="330200"/>
            <a:chExt cx="11378432" cy="6197600"/>
          </a:xfrm>
          <a:solidFill>
            <a:schemeClr val="tx2">
              <a:lumMod val="50000"/>
              <a:alpha val="39000"/>
            </a:schemeClr>
          </a:solidFill>
        </p:grpSpPr>
        <p:grpSp>
          <p:nvGrpSpPr>
            <p:cNvPr id="6" name="Group 205"/>
            <p:cNvGrpSpPr>
              <a:grpSpLocks/>
            </p:cNvGrpSpPr>
            <p:nvPr/>
          </p:nvGrpSpPr>
          <p:grpSpPr bwMode="auto">
            <a:xfrm>
              <a:off x="2176452" y="418224"/>
              <a:ext cx="9565859" cy="5728738"/>
              <a:chOff x="1003" y="129"/>
              <a:chExt cx="5325" cy="3189"/>
            </a:xfrm>
            <a:grpFill/>
          </p:grpSpPr>
          <p:sp>
            <p:nvSpPr>
              <p:cNvPr id="163" name="Freeform 5"/>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6"/>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8"/>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9"/>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0"/>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1"/>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2"/>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3"/>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5"/>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6"/>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8"/>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9"/>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20"/>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21"/>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22"/>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23"/>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24"/>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5"/>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6"/>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7"/>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8"/>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9"/>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30"/>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31"/>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2"/>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4"/>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5"/>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36"/>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7"/>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8"/>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9"/>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40"/>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41"/>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42"/>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43"/>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44"/>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45"/>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46"/>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47"/>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48"/>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49"/>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50"/>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51"/>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52"/>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3"/>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4"/>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5"/>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6"/>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7"/>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8"/>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59"/>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60"/>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61"/>
              <p:cNvSpPr>
                <a:spLocks/>
              </p:cNvSpPr>
              <p:nvPr/>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62"/>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63"/>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64"/>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65"/>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66"/>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67"/>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68"/>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69"/>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70"/>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71"/>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72"/>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73"/>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74"/>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75"/>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76"/>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7"/>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8"/>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9"/>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80"/>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81"/>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82"/>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83"/>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84"/>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85"/>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86"/>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87"/>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88"/>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89"/>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90"/>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91"/>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92"/>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93"/>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4"/>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5"/>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96"/>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7"/>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98"/>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99"/>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0"/>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1"/>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2"/>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3"/>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4"/>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5"/>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6"/>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7"/>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8"/>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09"/>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0"/>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1"/>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2"/>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3"/>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4"/>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15"/>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16"/>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17"/>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18"/>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19"/>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120"/>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21"/>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22"/>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23"/>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24"/>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25"/>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6"/>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27"/>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128"/>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129"/>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30"/>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31"/>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32"/>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33"/>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34"/>
              <p:cNvSpPr>
                <a:spLocks/>
              </p:cNvSpPr>
              <p:nvPr/>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35"/>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36"/>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37"/>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38"/>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139"/>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40"/>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41"/>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42"/>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43"/>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44"/>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45"/>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46"/>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47"/>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48"/>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49"/>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50"/>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151"/>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0" name="Freeform 152"/>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153"/>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54"/>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155"/>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156"/>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157"/>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158"/>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159"/>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160"/>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161"/>
              <p:cNvSpPr>
                <a:spLocks/>
              </p:cNvSpPr>
              <p:nvPr/>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162"/>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163"/>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164"/>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165"/>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166"/>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167"/>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Freeform 168"/>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169"/>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170"/>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171"/>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172"/>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173"/>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174"/>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175"/>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176"/>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77"/>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78"/>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79"/>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180"/>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181"/>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182"/>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183"/>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184"/>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185"/>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186"/>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187"/>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188"/>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189"/>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90"/>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91"/>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92"/>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93"/>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94"/>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5"/>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6"/>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7"/>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198"/>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199"/>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200"/>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201"/>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202"/>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203"/>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4"/>
              <p:cNvSpPr>
                <a:spLocks noEditPoints="1"/>
              </p:cNvSpPr>
              <p:nvPr/>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 name="Freeform 206"/>
            <p:cNvSpPr>
              <a:spLocks noEditPoints="1"/>
            </p:cNvSpPr>
            <p:nvPr/>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7"/>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8"/>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09"/>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0"/>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2" cap="flat">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1"/>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2"/>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3"/>
            <p:cNvSpPr>
              <a:spLocks/>
            </p:cNvSpPr>
            <p:nvPr/>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4"/>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5"/>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16"/>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7"/>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8"/>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19"/>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0"/>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1"/>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2"/>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3"/>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4"/>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5"/>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6"/>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7"/>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28"/>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29"/>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30"/>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1"/>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2"/>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3"/>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34"/>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5"/>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6"/>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7"/>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8"/>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39"/>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0"/>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1"/>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2"/>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3"/>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4"/>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5"/>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6"/>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7"/>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8"/>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49"/>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0"/>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1"/>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2"/>
            <p:cNvSpPr>
              <a:spLocks/>
            </p:cNvSpPr>
            <p:nvPr/>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3"/>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54"/>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55"/>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6"/>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7"/>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8"/>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59"/>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0"/>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1"/>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2"/>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3"/>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4"/>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5"/>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6"/>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7"/>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8"/>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69"/>
            <p:cNvSpPr>
              <a:spLocks/>
            </p:cNvSpPr>
            <p:nvPr/>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0"/>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1"/>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2"/>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3"/>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4"/>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5"/>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6"/>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277"/>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78"/>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79"/>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80"/>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281"/>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282"/>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3"/>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4"/>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5"/>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6"/>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287"/>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288"/>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289"/>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290"/>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291"/>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292"/>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293"/>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94"/>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295"/>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96"/>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297"/>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8"/>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99"/>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0"/>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1"/>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2"/>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3"/>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4"/>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5"/>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6"/>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7"/>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8"/>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09"/>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0"/>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1"/>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12"/>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13"/>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4"/>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15"/>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6"/>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317"/>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318"/>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19"/>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20"/>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1"/>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22"/>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23"/>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24"/>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25"/>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26"/>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7"/>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28"/>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329"/>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30"/>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31"/>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32"/>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333"/>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334"/>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335"/>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336"/>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337"/>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338"/>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339"/>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340"/>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341"/>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342"/>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343"/>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44"/>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345"/>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346"/>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47"/>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48"/>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49"/>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50"/>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51"/>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52"/>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53"/>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54"/>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55"/>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356"/>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357"/>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358"/>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359"/>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360"/>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361"/>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xmlns="" val="403817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og innhold">
    <p:spTree>
      <p:nvGrpSpPr>
        <p:cNvPr id="1" name=""/>
        <p:cNvGrpSpPr/>
        <p:nvPr/>
      </p:nvGrpSpPr>
      <p:grpSpPr>
        <a:xfrm>
          <a:off x="0" y="0"/>
          <a:ext cx="0" cy="0"/>
          <a:chOff x="0" y="0"/>
          <a:chExt cx="0" cy="0"/>
        </a:xfrm>
      </p:grpSpPr>
      <p:sp>
        <p:nvSpPr>
          <p:cNvPr id="3" name="Plassholder for innhold 2"/>
          <p:cNvSpPr>
            <a:spLocks noGrp="1"/>
          </p:cNvSpPr>
          <p:nvPr>
            <p:ph idx="1"/>
          </p:nvPr>
        </p:nvSpPr>
        <p:spPr/>
        <p:txBody>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tittel 1"/>
          <p:cNvSpPr>
            <a:spLocks noGrp="1"/>
          </p:cNvSpPr>
          <p:nvPr>
            <p:ph type="title"/>
          </p:nvPr>
        </p:nvSpPr>
        <p:spPr>
          <a:xfrm>
            <a:off x="0" y="0"/>
            <a:ext cx="9129192" cy="648073"/>
          </a:xfrm>
          <a:prstGeom prst="rect">
            <a:avLst/>
          </a:prstGeom>
        </p:spPr>
        <p:txBody>
          <a:bodyPr vert="horz" lIns="91440" tIns="45720" rIns="91440" bIns="45720" rtlCol="0" anchor="ctr">
            <a:noAutofit/>
          </a:bodyPr>
          <a:lstStyle/>
          <a:p>
            <a:r>
              <a:rPr lang="nb-NO" dirty="0" smtClean="0"/>
              <a:t>Klikk for å redigere tittelstil</a:t>
            </a:r>
            <a:endParaRPr lang="nb-NO"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722313" y="3305176"/>
            <a:ext cx="7772400" cy="1021556"/>
          </a:xfrm>
        </p:spPr>
        <p:txBody>
          <a:bodyPr anchor="t"/>
          <a:lstStyle>
            <a:lvl1pPr algn="l">
              <a:defRPr sz="4000" b="1" cap="all"/>
            </a:lvl1pPr>
          </a:lstStyle>
          <a:p>
            <a:r>
              <a:rPr lang="nb-NO" smtClean="0"/>
              <a:t>Klikk for å redigere tittelstil</a:t>
            </a:r>
            <a:endParaRPr lang="nb-NO"/>
          </a:p>
        </p:txBody>
      </p:sp>
      <p:sp>
        <p:nvSpPr>
          <p:cNvPr id="3" name="Plassholder for tekst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Klikk for å redigere tekststiler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innhold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innhold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6" name="Plassholder for bunntekst 5"/>
          <p:cNvSpPr>
            <a:spLocks noGrp="1"/>
          </p:cNvSpPr>
          <p:nvPr>
            <p:ph type="ftr" sz="quarter" idx="11"/>
          </p:nvPr>
        </p:nvSpPr>
        <p:spPr>
          <a:xfrm>
            <a:off x="3124200"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lvl1pPr>
              <a:defRPr/>
            </a:lvl1pPr>
          </a:lstStyle>
          <a:p>
            <a:r>
              <a:rPr lang="nb-NO" smtClean="0"/>
              <a:t>Klikk for å redigere tittelstil</a:t>
            </a:r>
            <a:endParaRPr lang="nb-NO"/>
          </a:p>
        </p:txBody>
      </p:sp>
      <p:sp>
        <p:nvSpPr>
          <p:cNvPr id="3" name="Plassholder for tekst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4" name="Plassholder for innhold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tekst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6" name="Plassholder for innhold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7" name="Plassholder for dato 6"/>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8" name="Plassholder for bunntekst 7"/>
          <p:cNvSpPr>
            <a:spLocks noGrp="1"/>
          </p:cNvSpPr>
          <p:nvPr>
            <p:ph type="ftr" sz="quarter" idx="11"/>
          </p:nvPr>
        </p:nvSpPr>
        <p:spPr>
          <a:xfrm>
            <a:off x="3124200" y="4767263"/>
            <a:ext cx="2895600" cy="273844"/>
          </a:xfrm>
          <a:prstGeom prst="rect">
            <a:avLst/>
          </a:prstGeom>
        </p:spPr>
        <p:txBody>
          <a:bodyPr/>
          <a:lstStyle/>
          <a:p>
            <a:endParaRPr lang="nb-NO"/>
          </a:p>
        </p:txBody>
      </p:sp>
      <p:sp>
        <p:nvSpPr>
          <p:cNvPr id="9" name="Plassholder for lysbildenummer 8"/>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Bare tittel">
    <p:bg>
      <p:bgPr>
        <a:blipFill dpi="0" rotWithShape="1">
          <a:blip r:embed="rId2" cstate="print">
            <a:lum/>
          </a:blip>
          <a:srcRect/>
          <a:stretch>
            <a:fillRect t="-45000" b="-45000"/>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dato 2"/>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4" name="Plassholder for bunntekst 3"/>
          <p:cNvSpPr>
            <a:spLocks noGrp="1"/>
          </p:cNvSpPr>
          <p:nvPr>
            <p:ph type="ftr" sz="quarter" idx="11"/>
          </p:nvPr>
        </p:nvSpPr>
        <p:spPr>
          <a:xfrm>
            <a:off x="3124200" y="4767263"/>
            <a:ext cx="2895600" cy="273844"/>
          </a:xfrm>
          <a:prstGeom prst="rect">
            <a:avLst/>
          </a:prstGeom>
        </p:spPr>
        <p:txBody>
          <a:bodyPr/>
          <a:lstStyle/>
          <a:p>
            <a:endParaRPr lang="nb-NO"/>
          </a:p>
        </p:txBody>
      </p:sp>
      <p:sp>
        <p:nvSpPr>
          <p:cNvPr id="5" name="Plassholder for lysbildenummer 4"/>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3" name="Plassholder for bunntekst 2"/>
          <p:cNvSpPr>
            <a:spLocks noGrp="1"/>
          </p:cNvSpPr>
          <p:nvPr>
            <p:ph type="ftr" sz="quarter" idx="11"/>
          </p:nvPr>
        </p:nvSpPr>
        <p:spPr>
          <a:xfrm>
            <a:off x="3124200" y="4767263"/>
            <a:ext cx="2895600" cy="273844"/>
          </a:xfrm>
          <a:prstGeom prst="rect">
            <a:avLst/>
          </a:prstGeom>
        </p:spPr>
        <p:txBody>
          <a:bodyPr/>
          <a:lstStyle/>
          <a:p>
            <a:endParaRPr lang="nb-NO"/>
          </a:p>
        </p:txBody>
      </p:sp>
      <p:sp>
        <p:nvSpPr>
          <p:cNvPr id="4" name="Plassholder for lysbildenummer 3"/>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p:cNvSpPr>
            <a:spLocks noGrp="1"/>
          </p:cNvSpPr>
          <p:nvPr>
            <p:ph type="title"/>
          </p:nvPr>
        </p:nvSpPr>
        <p:spPr>
          <a:xfrm>
            <a:off x="457201" y="204787"/>
            <a:ext cx="3008313" cy="871538"/>
          </a:xfrm>
        </p:spPr>
        <p:txBody>
          <a:bodyPr anchor="b"/>
          <a:lstStyle>
            <a:lvl1pPr algn="l">
              <a:defRPr sz="2000" b="1"/>
            </a:lvl1pPr>
          </a:lstStyle>
          <a:p>
            <a:r>
              <a:rPr lang="nb-NO" smtClean="0"/>
              <a:t>Klikk for å redigere tittelstil</a:t>
            </a:r>
            <a:endParaRPr lang="nb-NO"/>
          </a:p>
        </p:txBody>
      </p:sp>
      <p:sp>
        <p:nvSpPr>
          <p:cNvPr id="3" name="Plassholder for innhold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tekst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6" name="Plassholder for bunntekst 5"/>
          <p:cNvSpPr>
            <a:spLocks noGrp="1"/>
          </p:cNvSpPr>
          <p:nvPr>
            <p:ph type="ftr" sz="quarter" idx="11"/>
          </p:nvPr>
        </p:nvSpPr>
        <p:spPr>
          <a:xfrm>
            <a:off x="3124200"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3600450"/>
            <a:ext cx="5486400" cy="425054"/>
          </a:xfrm>
        </p:spPr>
        <p:txBody>
          <a:bodyPr anchor="b"/>
          <a:lstStyle>
            <a:lvl1pPr algn="l">
              <a:defRPr sz="2000" b="1"/>
            </a:lvl1pPr>
          </a:lstStyle>
          <a:p>
            <a:r>
              <a:rPr lang="nb-NO" smtClean="0"/>
              <a:t>Klikk for å redigere tittelstil</a:t>
            </a:r>
            <a:endParaRPr lang="nb-NO"/>
          </a:p>
        </p:txBody>
      </p:sp>
      <p:sp>
        <p:nvSpPr>
          <p:cNvPr id="3" name="Plassholder for bilde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10.01.2025</a:t>
            </a:fld>
            <a:endParaRPr lang="nb-NO"/>
          </a:p>
        </p:txBody>
      </p:sp>
      <p:sp>
        <p:nvSpPr>
          <p:cNvPr id="6" name="Plassholder for bunntekst 5"/>
          <p:cNvSpPr>
            <a:spLocks noGrp="1"/>
          </p:cNvSpPr>
          <p:nvPr>
            <p:ph type="ftr" sz="quarter" idx="11"/>
          </p:nvPr>
        </p:nvSpPr>
        <p:spPr>
          <a:xfrm>
            <a:off x="3124200"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Plassholder for tekst 2"/>
          <p:cNvSpPr>
            <a:spLocks noGrp="1"/>
          </p:cNvSpPr>
          <p:nvPr>
            <p:ph type="body" idx="1"/>
          </p:nvPr>
        </p:nvSpPr>
        <p:spPr>
          <a:xfrm>
            <a:off x="457200" y="843558"/>
            <a:ext cx="8229600" cy="4176463"/>
          </a:xfrm>
          <a:prstGeom prst="rect">
            <a:avLst/>
          </a:prstGeom>
        </p:spPr>
        <p:txBody>
          <a:bodyPr vert="horz" lIns="91440" tIns="45720" rIns="91440" bIns="45720" rtlCol="0">
            <a:normAutofit/>
          </a:bodyPr>
          <a:lstStyle/>
          <a:p>
            <a:pPr lvl="0"/>
            <a:r>
              <a:rPr lang="nb-NO" dirty="0" smtClean="0"/>
              <a:t>Klikk for å redigere tekststiler i malen</a:t>
            </a:r>
          </a:p>
          <a:p>
            <a:pPr lvl="1"/>
            <a:r>
              <a:rPr lang="nb-NO" dirty="0" smtClean="0"/>
              <a:t>Andre nivå</a:t>
            </a:r>
          </a:p>
          <a:p>
            <a:pPr lvl="2"/>
            <a:r>
              <a:rPr lang="nb-NO" dirty="0" smtClean="0"/>
              <a:t>Tredje nivå</a:t>
            </a:r>
          </a:p>
          <a:p>
            <a:pPr lvl="3"/>
            <a:r>
              <a:rPr lang="nb-NO" dirty="0" smtClean="0"/>
              <a:t>Fjerde nivå</a:t>
            </a:r>
          </a:p>
          <a:p>
            <a:pPr lvl="4"/>
            <a:r>
              <a:rPr lang="nb-NO" dirty="0" smtClean="0"/>
              <a:t>Femte nivå</a:t>
            </a:r>
            <a:endParaRPr lang="nb-NO" dirty="0"/>
          </a:p>
        </p:txBody>
      </p:sp>
      <p:pic>
        <p:nvPicPr>
          <p:cNvPr id="7" name="Bilde 6" descr="PPT template.jpg"/>
          <p:cNvPicPr>
            <a:picLocks noChangeAspect="1"/>
          </p:cNvPicPr>
          <p:nvPr userDrawn="1"/>
        </p:nvPicPr>
        <p:blipFill>
          <a:blip r:embed="rId15" cstate="print"/>
          <a:srcRect t="6818" b="7336"/>
          <a:stretch>
            <a:fillRect/>
          </a:stretch>
        </p:blipFill>
        <p:spPr>
          <a:xfrm>
            <a:off x="0" y="0"/>
            <a:ext cx="9144000" cy="648072"/>
          </a:xfrm>
          <a:prstGeom prst="rect">
            <a:avLst/>
          </a:prstGeom>
        </p:spPr>
      </p:pic>
      <p:pic>
        <p:nvPicPr>
          <p:cNvPr id="8" name="Bilde 7" descr="PPT template.jpg"/>
          <p:cNvPicPr>
            <a:picLocks noChangeAspect="1"/>
          </p:cNvPicPr>
          <p:nvPr userDrawn="1"/>
        </p:nvPicPr>
        <p:blipFill>
          <a:blip r:embed="rId15" cstate="print"/>
          <a:srcRect l="30033" t="66906"/>
          <a:stretch>
            <a:fillRect/>
          </a:stretch>
        </p:blipFill>
        <p:spPr>
          <a:xfrm>
            <a:off x="0" y="4999484"/>
            <a:ext cx="9144000" cy="144016"/>
          </a:xfrm>
          <a:prstGeom prst="rect">
            <a:avLst/>
          </a:prstGeom>
        </p:spPr>
      </p:pic>
      <p:sp>
        <p:nvSpPr>
          <p:cNvPr id="2" name="Plassholder for tittel 1"/>
          <p:cNvSpPr>
            <a:spLocks noGrp="1"/>
          </p:cNvSpPr>
          <p:nvPr>
            <p:ph type="title"/>
          </p:nvPr>
        </p:nvSpPr>
        <p:spPr>
          <a:xfrm>
            <a:off x="2411760" y="0"/>
            <a:ext cx="6717432" cy="648073"/>
          </a:xfrm>
          <a:prstGeom prst="rect">
            <a:avLst/>
          </a:prstGeom>
        </p:spPr>
        <p:txBody>
          <a:bodyPr vert="horz" lIns="91440" tIns="45720" rIns="91440" bIns="45720" rtlCol="0" anchor="ctr">
            <a:noAutofit/>
          </a:bodyPr>
          <a:lstStyle/>
          <a:p>
            <a:r>
              <a:rPr lang="nb-NO" dirty="0" smtClean="0"/>
              <a:t>Klikk for å redigere tittelstil</a:t>
            </a:r>
            <a:endParaRPr lang="nb-NO"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58" r:id="rId11"/>
    <p:sldLayoutId id="2147483659" r:id="rId12"/>
    <p:sldLayoutId id="2147483661" r:id="rId13"/>
  </p:sldLayoutIdLst>
  <p:txStyles>
    <p:titleStyle>
      <a:lvl1pPr algn="ctr" defTabSz="914400" rtl="0" eaLnBrk="1" latinLnBrk="0" hangingPunct="1">
        <a:spcBef>
          <a:spcPct val="0"/>
        </a:spcBef>
        <a:buNone/>
        <a:defRPr sz="2800" b="1" kern="120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raw.githubusercontent.com/132nd-vWing/OPAR-Brief/master/UNDER%20DEVELOPMENT/OPAR%20JFACC%20INSTRUCTIONS.pdf"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raw.githubusercontent.com/132nd-vWing/OPAR-Brief/master/UNDER%20DEVELOPMENT/OPAR%20VIS%20INSTRUCTIONS.pdf"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ctrTitle"/>
          </p:nvPr>
        </p:nvSpPr>
        <p:spPr/>
        <p:txBody>
          <a:bodyPr>
            <a:noAutofit/>
          </a:bodyPr>
          <a:lstStyle/>
          <a:p>
            <a:r>
              <a:rPr lang="en-US" sz="4400" dirty="0" smtClean="0">
                <a:solidFill>
                  <a:schemeClr val="tx1"/>
                </a:solidFill>
              </a:rPr>
              <a:t>OPERATION ARCTIC CITADEL (OPAC) </a:t>
            </a:r>
            <a:endParaRPr lang="en-US" sz="4400" dirty="0">
              <a:solidFill>
                <a:schemeClr val="tx1"/>
              </a:solidFill>
            </a:endParaRPr>
          </a:p>
        </p:txBody>
      </p:sp>
      <p:sp>
        <p:nvSpPr>
          <p:cNvPr id="3" name="Undertittel 2"/>
          <p:cNvSpPr>
            <a:spLocks noGrp="1"/>
          </p:cNvSpPr>
          <p:nvPr>
            <p:ph type="subTitle" idx="1"/>
          </p:nvPr>
        </p:nvSpPr>
        <p:spPr/>
        <p:txBody>
          <a:bodyPr>
            <a:normAutofit/>
          </a:bodyPr>
          <a:lstStyle/>
          <a:p>
            <a:r>
              <a:rPr lang="en-US" dirty="0" smtClean="0"/>
              <a:t>Introduction Brief</a:t>
            </a:r>
          </a:p>
          <a:p>
            <a:endParaRPr lang="en-US" dirty="0" smtClean="0"/>
          </a:p>
          <a:p>
            <a:r>
              <a:rPr lang="en-US" sz="1400" dirty="0" smtClean="0"/>
              <a:t>CAO: 2025-01-06</a:t>
            </a:r>
          </a:p>
          <a:p>
            <a:r>
              <a:rPr lang="en-US" sz="1400" dirty="0" smtClean="0"/>
              <a:t>Version: 0.2</a:t>
            </a:r>
            <a:endParaRPr lang="en-US" sz="14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tel 2"/>
          <p:cNvSpPr>
            <a:spLocks noGrp="1"/>
          </p:cNvSpPr>
          <p:nvPr>
            <p:ph type="title"/>
          </p:nvPr>
        </p:nvSpPr>
        <p:spPr>
          <a:xfrm>
            <a:off x="1857356" y="0"/>
            <a:ext cx="7271836" cy="648073"/>
          </a:xfrm>
        </p:spPr>
        <p:txBody>
          <a:bodyPr/>
          <a:lstStyle/>
          <a:p>
            <a:r>
              <a:rPr lang="en-US" sz="2400" dirty="0" smtClean="0"/>
              <a:t>NOTIA (Socialist Republic of Notia - SRN)</a:t>
            </a:r>
            <a:endParaRPr lang="en-US" sz="2400" dirty="0"/>
          </a:p>
        </p:txBody>
      </p:sp>
      <p:sp>
        <p:nvSpPr>
          <p:cNvPr id="9" name="Plassholder for innhold 1"/>
          <p:cNvSpPr txBox="1">
            <a:spLocks/>
          </p:cNvSpPr>
          <p:nvPr/>
        </p:nvSpPr>
        <p:spPr>
          <a:xfrm>
            <a:off x="0" y="649154"/>
            <a:ext cx="3643306" cy="4351488"/>
          </a:xfrm>
          <a:prstGeom prst="rect">
            <a:avLst/>
          </a:prstGeom>
        </p:spPr>
        <p:txBody>
          <a:bodyPr vert="horz" lIns="91440" tIns="45720" rIns="91440" bIns="45720" rtlCol="0">
            <a:noAutofit/>
          </a:bodyPr>
          <a:lstStyle/>
          <a:p>
            <a:r>
              <a:rPr lang="en-US" sz="800" b="1" dirty="0" smtClean="0"/>
              <a:t>Overview</a:t>
            </a:r>
          </a:p>
          <a:p>
            <a:r>
              <a:rPr lang="en-US" sz="800" b="1" dirty="0" smtClean="0"/>
              <a:t>Notia</a:t>
            </a:r>
            <a:r>
              <a:rPr lang="en-US" sz="800" dirty="0" smtClean="0"/>
              <a:t>, also known as the </a:t>
            </a:r>
            <a:r>
              <a:rPr lang="en-US" sz="800" b="1" dirty="0" smtClean="0"/>
              <a:t>Socialist Republic of Notia (SRN)</a:t>
            </a:r>
            <a:r>
              <a:rPr lang="en-US" sz="800" dirty="0" smtClean="0"/>
              <a:t>, is a militarized, authoritarian state located in the Arctic region, covering the Kola Peninsula and other northern territories. Governed by a rigid single-party system, Notia is a cornerstone of the DUSS alliance. Despite its relatively small population and geographic area, Notia wields significant regional power through its industrial capabilities, robust natural resource base, and unparalleled focus on air defense and military modernization.</a:t>
            </a:r>
          </a:p>
          <a:p>
            <a:r>
              <a:rPr lang="en-US" sz="800" b="1" dirty="0" smtClean="0"/>
              <a:t>Abbreviation</a:t>
            </a:r>
            <a:r>
              <a:rPr lang="en-US" sz="800" dirty="0" smtClean="0"/>
              <a:t>: </a:t>
            </a:r>
            <a:r>
              <a:rPr lang="en-US" sz="800" b="1" dirty="0" smtClean="0"/>
              <a:t>NOT</a:t>
            </a:r>
            <a:endParaRPr lang="en-US" sz="800" dirty="0" smtClean="0"/>
          </a:p>
          <a:p>
            <a:r>
              <a:rPr lang="en-US" sz="800" b="1" dirty="0" smtClean="0"/>
              <a:t>Government and Leadership</a:t>
            </a:r>
          </a:p>
          <a:p>
            <a:r>
              <a:rPr lang="en-US" sz="800" b="1" dirty="0" smtClean="0"/>
              <a:t>Government Type</a:t>
            </a:r>
            <a:r>
              <a:rPr lang="en-US" sz="800" dirty="0" smtClean="0"/>
              <a:t>: Authoritarian single-party state under the </a:t>
            </a:r>
            <a:r>
              <a:rPr lang="en-US" sz="800" b="1" dirty="0" smtClean="0"/>
              <a:t>National Socialist Vanguard Party</a:t>
            </a:r>
            <a:r>
              <a:rPr lang="en-US" sz="800" dirty="0" smtClean="0"/>
              <a:t>.</a:t>
            </a:r>
            <a:br>
              <a:rPr lang="en-US" sz="800" dirty="0" smtClean="0"/>
            </a:br>
            <a:r>
              <a:rPr lang="en-US" sz="800" b="1" dirty="0" smtClean="0"/>
              <a:t>Leadership</a:t>
            </a:r>
            <a:r>
              <a:rPr lang="en-US" sz="800" dirty="0" smtClean="0"/>
              <a:t>:</a:t>
            </a:r>
          </a:p>
          <a:p>
            <a:r>
              <a:rPr lang="en-US" sz="800" b="1" dirty="0" smtClean="0"/>
              <a:t>General Secretary </a:t>
            </a:r>
            <a:r>
              <a:rPr lang="en-US" sz="800" b="1" dirty="0" err="1" smtClean="0"/>
              <a:t>Arkady</a:t>
            </a:r>
            <a:r>
              <a:rPr lang="en-US" sz="800" b="1" dirty="0" smtClean="0"/>
              <a:t> </a:t>
            </a:r>
            <a:r>
              <a:rPr lang="en-US" sz="800" b="1" dirty="0" err="1" smtClean="0"/>
              <a:t>Pokrovskii</a:t>
            </a:r>
            <a:r>
              <a:rPr lang="en-US" sz="800" dirty="0" smtClean="0"/>
              <a:t>: Holds the dual role of President and Supreme Commander of the Armed Forces, embodying centralized control.</a:t>
            </a:r>
          </a:p>
          <a:p>
            <a:r>
              <a:rPr lang="en-US" sz="800" b="1" dirty="0" smtClean="0"/>
              <a:t>Council of Defense and Main Military Council</a:t>
            </a:r>
            <a:r>
              <a:rPr lang="en-US" sz="800" dirty="0" smtClean="0"/>
              <a:t>: Key governing bodies overseeing military and economic mobilization.</a:t>
            </a:r>
          </a:p>
          <a:p>
            <a:r>
              <a:rPr lang="en-US" sz="800" dirty="0" smtClean="0"/>
              <a:t>The Notian regime thrives on totalitarian ideals, utilizing a robust propaganda network and the pervasive Directorate of National Security and Intelligence (DNSI) to enforce loyalty and suppress dissent.</a:t>
            </a:r>
          </a:p>
          <a:p>
            <a:r>
              <a:rPr lang="en-US" sz="800" b="1" dirty="0" smtClean="0"/>
              <a:t>Capital: Murmansk</a:t>
            </a:r>
          </a:p>
          <a:p>
            <a:r>
              <a:rPr lang="en-US" sz="800" dirty="0" smtClean="0"/>
              <a:t>Murmansk serves as </a:t>
            </a:r>
            <a:r>
              <a:rPr lang="en-US" sz="800" dirty="0" err="1" smtClean="0"/>
              <a:t>Notia's</a:t>
            </a:r>
            <a:r>
              <a:rPr lang="en-US" sz="800" dirty="0" smtClean="0"/>
              <a:t> administrative and military capital. It is a strategic hub for the Arctic fleet, resource exportation, and military research, housing multiple high-security military facilities.</a:t>
            </a:r>
          </a:p>
          <a:p>
            <a:r>
              <a:rPr lang="en-US" sz="800" b="1" dirty="0" smtClean="0"/>
              <a:t>Geography</a:t>
            </a:r>
          </a:p>
          <a:p>
            <a:r>
              <a:rPr lang="en-US" sz="800" b="1" dirty="0" smtClean="0"/>
              <a:t>Area</a:t>
            </a:r>
            <a:r>
              <a:rPr lang="en-US" sz="800" dirty="0" smtClean="0"/>
              <a:t>: Approximately 144,000 square kilometers.</a:t>
            </a:r>
          </a:p>
          <a:p>
            <a:r>
              <a:rPr lang="en-US" sz="800" b="1" dirty="0" smtClean="0"/>
              <a:t>Climate</a:t>
            </a:r>
            <a:r>
              <a:rPr lang="en-US" sz="800" dirty="0" smtClean="0"/>
              <a:t>: Subarctic, with extreme winters and rugged terrain.</a:t>
            </a:r>
          </a:p>
          <a:p>
            <a:r>
              <a:rPr lang="en-US" sz="800" b="1" dirty="0" smtClean="0"/>
              <a:t>Strategic Geography</a:t>
            </a:r>
            <a:r>
              <a:rPr lang="en-US" sz="800" dirty="0" smtClean="0"/>
              <a:t>: The Kola Bay and the Barents Sea provide year-round naval access, making Notia a key player in Arctic militarization.</a:t>
            </a:r>
          </a:p>
          <a:p>
            <a:endParaRPr lang="en-US" sz="700" dirty="0"/>
          </a:p>
        </p:txBody>
      </p:sp>
      <p:pic>
        <p:nvPicPr>
          <p:cNvPr id="1026" name="Picture 2" descr="D:\GIT PROJECTS\OPAT-background\Xilong flag  - XIL.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r>
              <a:rPr lang="en-US" sz="800" b="1" dirty="0" smtClean="0"/>
              <a:t>Economy</a:t>
            </a:r>
          </a:p>
          <a:p>
            <a:r>
              <a:rPr lang="en-US" sz="800" dirty="0" err="1" smtClean="0"/>
              <a:t>Notia's</a:t>
            </a:r>
            <a:r>
              <a:rPr lang="en-US" sz="800" dirty="0" smtClean="0"/>
              <a:t> economy is heavily export-oriented, relying on natural resources such as:</a:t>
            </a:r>
          </a:p>
          <a:p>
            <a:r>
              <a:rPr lang="en-US" sz="800" b="1" dirty="0" smtClean="0"/>
              <a:t>Metals (Nickel, Titanium)</a:t>
            </a:r>
            <a:r>
              <a:rPr lang="en-US" sz="800" dirty="0" smtClean="0"/>
              <a:t>: 36% of GDP.</a:t>
            </a:r>
          </a:p>
          <a:p>
            <a:r>
              <a:rPr lang="en-US" sz="800" b="1" dirty="0" smtClean="0"/>
              <a:t>Electricity Exports</a:t>
            </a:r>
            <a:r>
              <a:rPr lang="en-US" sz="800" dirty="0" smtClean="0"/>
              <a:t>: Hydroelectric and nuclear energy contribute 23% of GDP.</a:t>
            </a:r>
          </a:p>
          <a:p>
            <a:r>
              <a:rPr lang="en-US" sz="800" b="1" dirty="0" smtClean="0"/>
              <a:t>Fishing and Food Production</a:t>
            </a:r>
            <a:r>
              <a:rPr lang="en-US" sz="800" dirty="0" smtClean="0"/>
              <a:t>: 13%, supporting both the domestic and naval food supply.</a:t>
            </a:r>
          </a:p>
          <a:p>
            <a:r>
              <a:rPr lang="en-US" sz="800" dirty="0" smtClean="0"/>
              <a:t>The economy is largely state-controlled, with a focus on sustaining the military-industrial complex. Advanced goods, machinery, and fuel are almost entirely imported, creating economic vulnerabilities.</a:t>
            </a:r>
          </a:p>
          <a:p>
            <a:endParaRPr lang="en-US" sz="800" b="1" dirty="0" smtClean="0"/>
          </a:p>
          <a:p>
            <a:endParaRPr lang="en-US" sz="800" b="1" dirty="0" smtClean="0"/>
          </a:p>
          <a:p>
            <a:r>
              <a:rPr lang="en-US" sz="800" b="1" dirty="0" smtClean="0"/>
              <a:t>Military</a:t>
            </a:r>
          </a:p>
          <a:p>
            <a:r>
              <a:rPr lang="en-US" sz="800" b="1" dirty="0" smtClean="0"/>
              <a:t>Philosophy</a:t>
            </a:r>
          </a:p>
          <a:p>
            <a:r>
              <a:rPr lang="en-US" sz="800" dirty="0" err="1" smtClean="0"/>
              <a:t>Notia’s</a:t>
            </a:r>
            <a:r>
              <a:rPr lang="en-US" sz="800" dirty="0" smtClean="0"/>
              <a:t> military strategy is grounded in the principle of </a:t>
            </a:r>
            <a:r>
              <a:rPr lang="en-US" sz="800" b="1" dirty="0" smtClean="0"/>
              <a:t>centralized control and overwhelming defense</a:t>
            </a:r>
            <a:r>
              <a:rPr lang="en-US" sz="800" dirty="0" smtClean="0"/>
              <a:t>, particularly through its Integrated Air Defense System (IADS). The regime’s doctrine emphasizes deterrence, defensive resilience, and offensive projection when necessary.</a:t>
            </a:r>
          </a:p>
          <a:p>
            <a:r>
              <a:rPr lang="en-US" sz="800" b="1" dirty="0" smtClean="0"/>
              <a:t>Key Military Components</a:t>
            </a:r>
          </a:p>
          <a:p>
            <a:r>
              <a:rPr lang="en-US" sz="800" b="1" dirty="0" smtClean="0"/>
              <a:t>Notian Army</a:t>
            </a:r>
            <a:endParaRPr lang="en-US" sz="800" dirty="0" smtClean="0"/>
          </a:p>
          <a:p>
            <a:pPr lvl="1"/>
            <a:r>
              <a:rPr lang="en-US" sz="800" dirty="0" smtClean="0"/>
              <a:t>Heavily reliant on mechanized and armored units.</a:t>
            </a:r>
          </a:p>
          <a:p>
            <a:pPr lvl="1"/>
            <a:r>
              <a:rPr lang="en-US" sz="800" dirty="0" smtClean="0"/>
              <a:t>Strategic units such as SCUD missile regiments are prioritized for offensive and WMD deterrence roles.</a:t>
            </a:r>
          </a:p>
          <a:p>
            <a:pPr lvl="1"/>
            <a:r>
              <a:rPr lang="en-US" sz="800" dirty="0" smtClean="0"/>
              <a:t>Highly centralized command structure, making disruption of HQ facilities a critical vulnerability.</a:t>
            </a:r>
          </a:p>
          <a:p>
            <a:r>
              <a:rPr lang="en-US" sz="800" b="1" dirty="0" smtClean="0"/>
              <a:t>Notian Air Force and Air Defense</a:t>
            </a:r>
            <a:endParaRPr lang="en-US" sz="800" dirty="0" smtClean="0"/>
          </a:p>
          <a:p>
            <a:pPr lvl="1"/>
            <a:r>
              <a:rPr lang="en-US" sz="800" dirty="0" smtClean="0"/>
              <a:t>Renowned for its </a:t>
            </a:r>
            <a:r>
              <a:rPr lang="en-US" sz="800" b="1" dirty="0" smtClean="0"/>
              <a:t>IADS</a:t>
            </a:r>
            <a:r>
              <a:rPr lang="en-US" sz="800" dirty="0" smtClean="0"/>
              <a:t>, which integrates surface-to-air missiles (SAMs), AWACS, and radar systems to create one of the world's most formidable air defense networks.</a:t>
            </a:r>
          </a:p>
          <a:p>
            <a:pPr lvl="1"/>
            <a:r>
              <a:rPr lang="en-US" sz="800" dirty="0" smtClean="0"/>
              <a:t>Facilities like the </a:t>
            </a:r>
            <a:r>
              <a:rPr lang="en-US" sz="800" b="1" dirty="0" err="1" smtClean="0"/>
              <a:t>Olenogorsk</a:t>
            </a:r>
            <a:r>
              <a:rPr lang="en-US" sz="800" b="1" dirty="0" smtClean="0"/>
              <a:t> Air Defense Academy</a:t>
            </a:r>
            <a:r>
              <a:rPr lang="en-US" sz="800" dirty="0" smtClean="0"/>
              <a:t> and various SAM production plants (SA-10, SA-11, SA-15) ensure self-reliance in defense production.</a:t>
            </a:r>
          </a:p>
          <a:p>
            <a:pPr lvl="1"/>
            <a:r>
              <a:rPr lang="en-US" sz="800" dirty="0" smtClean="0"/>
              <a:t>The Air Force is equipped with modern interceptors and strategic bombers, supported by advanced electronic warfare capabilities.</a:t>
            </a:r>
          </a:p>
          <a:p>
            <a:r>
              <a:rPr lang="en-US" sz="800" b="1" dirty="0" smtClean="0"/>
              <a:t>Notian Navy</a:t>
            </a:r>
            <a:endParaRPr lang="en-US" sz="800" dirty="0" smtClean="0"/>
          </a:p>
          <a:p>
            <a:pPr lvl="1"/>
            <a:r>
              <a:rPr lang="en-US" sz="800" dirty="0" smtClean="0"/>
              <a:t>Arctic fleet centered around </a:t>
            </a:r>
            <a:r>
              <a:rPr lang="en-US" sz="800" b="1" dirty="0" smtClean="0"/>
              <a:t>Murmansk</a:t>
            </a:r>
            <a:r>
              <a:rPr lang="en-US" sz="800" dirty="0" smtClean="0"/>
              <a:t> and </a:t>
            </a:r>
            <a:r>
              <a:rPr lang="en-US" sz="800" b="1" dirty="0" smtClean="0"/>
              <a:t>Severomorsk</a:t>
            </a:r>
            <a:r>
              <a:rPr lang="en-US" sz="800" dirty="0" smtClean="0"/>
              <a:t>, with a focus on surface fleet operations and submarine deterrence.</a:t>
            </a:r>
          </a:p>
          <a:p>
            <a:pPr lvl="1"/>
            <a:r>
              <a:rPr lang="en-US" sz="800" dirty="0" smtClean="0"/>
              <a:t>Strategic naval bases like </a:t>
            </a:r>
            <a:r>
              <a:rPr lang="en-US" sz="800" b="1" dirty="0" err="1" smtClean="0"/>
              <a:t>Ostrovnoy</a:t>
            </a:r>
            <a:r>
              <a:rPr lang="en-US" sz="800" b="1" dirty="0" smtClean="0"/>
              <a:t> Naval HQ</a:t>
            </a:r>
            <a:r>
              <a:rPr lang="en-US" sz="800" dirty="0" smtClean="0"/>
              <a:t> and </a:t>
            </a:r>
            <a:r>
              <a:rPr lang="en-US" sz="800" b="1" dirty="0" err="1" smtClean="0"/>
              <a:t>Polyarny</a:t>
            </a:r>
            <a:r>
              <a:rPr lang="en-US" sz="800" b="1" dirty="0" smtClean="0"/>
              <a:t> Naval Base</a:t>
            </a:r>
            <a:r>
              <a:rPr lang="en-US" sz="800" dirty="0" smtClean="0"/>
              <a:t> serve as critical hubs.</a:t>
            </a:r>
          </a:p>
          <a:p>
            <a:r>
              <a:rPr lang="en-US" sz="800" b="1" dirty="0" smtClean="0"/>
              <a:t>Weapons of Mass Destruction (WMD)</a:t>
            </a:r>
            <a:endParaRPr lang="en-US" sz="800" dirty="0" smtClean="0"/>
          </a:p>
          <a:p>
            <a:pPr lvl="1"/>
            <a:r>
              <a:rPr lang="en-US" sz="800" dirty="0" smtClean="0"/>
              <a:t>Notia maintains a robust WMD program, focusing on chemical and nuclear deterrence.</a:t>
            </a:r>
          </a:p>
          <a:p>
            <a:pPr lvl="1"/>
            <a:r>
              <a:rPr lang="en-US" sz="800" dirty="0" smtClean="0"/>
              <a:t>Facilities like the </a:t>
            </a:r>
            <a:r>
              <a:rPr lang="en-US" sz="800" b="1" dirty="0" smtClean="0"/>
              <a:t>Severomorsk Chemical Weapon Production Facility</a:t>
            </a:r>
            <a:r>
              <a:rPr lang="en-US" sz="800" dirty="0" smtClean="0"/>
              <a:t> and the </a:t>
            </a:r>
            <a:r>
              <a:rPr lang="en-US" sz="800" b="1" dirty="0" err="1" smtClean="0"/>
              <a:t>Olenogorsk</a:t>
            </a:r>
            <a:r>
              <a:rPr lang="en-US" sz="800" b="1" dirty="0" smtClean="0"/>
              <a:t> Uranium Enrichment Facility</a:t>
            </a:r>
            <a:r>
              <a:rPr lang="en-US" sz="800" dirty="0" smtClean="0"/>
              <a:t> highlight its advanced capabilities.</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800" b="1" i="0" u="none" strike="noStrike" kern="1200" cap="none" spc="0" normalizeH="0" baseline="0" noProof="0" dirty="0" smtClean="0">
              <a:ln>
                <a:noFill/>
              </a:ln>
              <a:solidFill>
                <a:schemeClr val="tx1"/>
              </a:solidFill>
              <a:effectLst/>
              <a:uLnTx/>
              <a:uFillTx/>
              <a:latin typeface="+mn-lt"/>
              <a:ea typeface="+mn-ea"/>
              <a:cs typeface="+mn-cs"/>
            </a:endParaRPr>
          </a:p>
        </p:txBody>
      </p:sp>
      <p:pic>
        <p:nvPicPr>
          <p:cNvPr id="7" name="Picture 2" descr="D:\GIT PROJECTS\OPAT-background\Democratic Union of Socialist States - DUSS.png"/>
          <p:cNvPicPr>
            <a:picLocks noChangeAspect="1" noChangeArrowheads="1"/>
          </p:cNvPicPr>
          <p:nvPr/>
        </p:nvPicPr>
        <p:blipFill>
          <a:blip r:embed="rId3" cstate="print"/>
          <a:srcRect/>
          <a:stretch>
            <a:fillRect/>
          </a:stretch>
        </p:blipFill>
        <p:spPr bwMode="auto">
          <a:xfrm>
            <a:off x="8501090" y="142858"/>
            <a:ext cx="428628" cy="285752"/>
          </a:xfrm>
          <a:prstGeom prst="rect">
            <a:avLst/>
          </a:prstGeom>
          <a:noFill/>
          <a:ln w="3175">
            <a:solidFill>
              <a:schemeClr val="tx1"/>
            </a:solidFill>
          </a:ln>
        </p:spPr>
      </p:pic>
      <p:pic>
        <p:nvPicPr>
          <p:cNvPr id="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8501090" y="142858"/>
            <a:ext cx="428628" cy="285752"/>
          </a:xfrm>
          <a:prstGeom prst="rect">
            <a:avLst/>
          </a:prstGeom>
          <a:noFill/>
          <a:ln w="3175">
            <a:solidFill>
              <a:schemeClr val="tx1"/>
            </a:solidFill>
          </a:ln>
        </p:spPr>
      </p:pic>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tel 2"/>
          <p:cNvSpPr>
            <a:spLocks noGrp="1"/>
          </p:cNvSpPr>
          <p:nvPr>
            <p:ph type="title"/>
          </p:nvPr>
        </p:nvSpPr>
        <p:spPr>
          <a:xfrm>
            <a:off x="1857356" y="0"/>
            <a:ext cx="7271836" cy="648073"/>
          </a:xfrm>
        </p:spPr>
        <p:txBody>
          <a:bodyPr/>
          <a:lstStyle/>
          <a:p>
            <a:r>
              <a:rPr lang="en-US" sz="2400" dirty="0" smtClean="0"/>
              <a:t>NOTIA (Socialist Republic of Notia - SRN)</a:t>
            </a:r>
            <a:endParaRPr lang="en-US" sz="2400" dirty="0"/>
          </a:p>
        </p:txBody>
      </p:sp>
      <p:sp>
        <p:nvSpPr>
          <p:cNvPr id="9" name="Plassholder for innhold 1"/>
          <p:cNvSpPr txBox="1">
            <a:spLocks/>
          </p:cNvSpPr>
          <p:nvPr/>
        </p:nvSpPr>
        <p:spPr>
          <a:xfrm>
            <a:off x="0" y="649154"/>
            <a:ext cx="3643306" cy="4351488"/>
          </a:xfrm>
          <a:prstGeom prst="rect">
            <a:avLst/>
          </a:prstGeom>
        </p:spPr>
        <p:txBody>
          <a:bodyPr vert="horz" lIns="91440" tIns="45720" rIns="91440" bIns="45720" rtlCol="0">
            <a:noAutofit/>
          </a:bodyPr>
          <a:lstStyle/>
          <a:p>
            <a:r>
              <a:rPr lang="en-US" sz="800" b="1" dirty="0" smtClean="0"/>
              <a:t>Notian Doctrine: The “Iron Shield”</a:t>
            </a:r>
          </a:p>
          <a:p>
            <a:r>
              <a:rPr lang="en-US" sz="800" dirty="0" err="1" smtClean="0"/>
              <a:t>Notia’s</a:t>
            </a:r>
            <a:r>
              <a:rPr lang="en-US" sz="800" dirty="0" smtClean="0"/>
              <a:t> military operations are shaped by the </a:t>
            </a:r>
            <a:r>
              <a:rPr lang="en-US" sz="800" b="1" dirty="0" smtClean="0"/>
              <a:t>Iron Shield Doctrine</a:t>
            </a:r>
            <a:r>
              <a:rPr lang="en-US" sz="800" dirty="0" smtClean="0"/>
              <a:t>, which emphasizes:</a:t>
            </a:r>
          </a:p>
          <a:p>
            <a:r>
              <a:rPr lang="en-US" sz="800" b="1" dirty="0" smtClean="0"/>
              <a:t>Defense in Depth</a:t>
            </a:r>
            <a:r>
              <a:rPr lang="en-US" sz="800" dirty="0" smtClean="0"/>
              <a:t>:</a:t>
            </a:r>
          </a:p>
          <a:p>
            <a:pPr lvl="1"/>
            <a:r>
              <a:rPr lang="en-US" sz="800" dirty="0" smtClean="0"/>
              <a:t>Layers of SAM systems protect key installations and cities, creating an impenetrable airspace.</a:t>
            </a:r>
          </a:p>
          <a:p>
            <a:pPr lvl="1"/>
            <a:r>
              <a:rPr lang="en-US" sz="800" dirty="0" smtClean="0"/>
              <a:t>A centralized IADS ensures that no individual air defense system acts alone, optimizing resource deployment.</a:t>
            </a:r>
          </a:p>
          <a:p>
            <a:r>
              <a:rPr lang="en-US" sz="800" b="1" dirty="0" smtClean="0"/>
              <a:t>Strategic Deterrence</a:t>
            </a:r>
            <a:r>
              <a:rPr lang="en-US" sz="800" dirty="0" smtClean="0"/>
              <a:t>:</a:t>
            </a:r>
          </a:p>
          <a:p>
            <a:pPr lvl="1"/>
            <a:r>
              <a:rPr lang="en-US" sz="800" dirty="0" smtClean="0"/>
              <a:t>SCUD missile regiments equipped with WMDs serve as a deterrent against attacks.</a:t>
            </a:r>
          </a:p>
          <a:p>
            <a:pPr lvl="1"/>
            <a:r>
              <a:rPr lang="en-US" sz="800" dirty="0" smtClean="0"/>
              <a:t>Nuclear research facilities like the </a:t>
            </a:r>
            <a:r>
              <a:rPr lang="en-US" sz="800" b="1" dirty="0" err="1" smtClean="0"/>
              <a:t>Koashva</a:t>
            </a:r>
            <a:r>
              <a:rPr lang="en-US" sz="800" b="1" dirty="0" smtClean="0"/>
              <a:t> Research Facility</a:t>
            </a:r>
            <a:r>
              <a:rPr lang="en-US" sz="800" dirty="0" smtClean="0"/>
              <a:t> are focal points for long-term strategic capabilities.</a:t>
            </a:r>
          </a:p>
          <a:p>
            <a:r>
              <a:rPr lang="en-US" sz="800" b="1" dirty="0" smtClean="0"/>
              <a:t>Command Centralization</a:t>
            </a:r>
            <a:r>
              <a:rPr lang="en-US" sz="800" dirty="0" smtClean="0"/>
              <a:t>:</a:t>
            </a:r>
          </a:p>
          <a:p>
            <a:pPr lvl="1"/>
            <a:r>
              <a:rPr lang="en-US" sz="800" dirty="0" smtClean="0"/>
              <a:t>A hierarchical chain of command minimizes uncertainty but creates vulnerabilities to HQ attacks. Disruption of Corps or Supreme Command HQs can paralyze entire operations for up to 48 hours.</a:t>
            </a:r>
          </a:p>
          <a:p>
            <a:r>
              <a:rPr lang="en-US" sz="800" b="1" dirty="0" smtClean="0"/>
              <a:t>Hybrid Warfare</a:t>
            </a:r>
            <a:r>
              <a:rPr lang="en-US" sz="800" dirty="0" smtClean="0"/>
              <a:t>:</a:t>
            </a:r>
          </a:p>
          <a:p>
            <a:pPr lvl="1"/>
            <a:r>
              <a:rPr lang="en-US" sz="800" dirty="0" smtClean="0"/>
              <a:t>Leveraging groups like </a:t>
            </a:r>
            <a:r>
              <a:rPr lang="en-US" sz="800" b="1" dirty="0" smtClean="0"/>
              <a:t>Iron Resolve</a:t>
            </a:r>
            <a:r>
              <a:rPr lang="en-US" sz="800" dirty="0" smtClean="0"/>
              <a:t>, Notia employs unconventional tactics, including sabotage, </a:t>
            </a:r>
            <a:r>
              <a:rPr lang="en-US" sz="800" dirty="0" err="1" smtClean="0"/>
              <a:t>cyberattacks</a:t>
            </a:r>
            <a:r>
              <a:rPr lang="en-US" sz="800" dirty="0" smtClean="0"/>
              <a:t>, and propaganda, to destabilize adversaries.</a:t>
            </a:r>
          </a:p>
          <a:p>
            <a:r>
              <a:rPr lang="en-US" sz="800" b="1" dirty="0" smtClean="0"/>
              <a:t>Cultural Identity</a:t>
            </a:r>
          </a:p>
          <a:p>
            <a:r>
              <a:rPr lang="en-US" sz="800" dirty="0" err="1" smtClean="0"/>
              <a:t>Notia’s</a:t>
            </a:r>
            <a:r>
              <a:rPr lang="en-US" sz="800" dirty="0" smtClean="0"/>
              <a:t> culture revolves around themes of resilience, collectivism, and militarization. Propaganda emphasizes the people’s unity against external threats, fostering an "us versus them" mentality. Patriotic celebrations often include military parades showcasing the nation’s latest advancements in technology and weaponry.</a:t>
            </a:r>
          </a:p>
          <a:p>
            <a:r>
              <a:rPr lang="en-US" sz="800" b="1" dirty="0" smtClean="0"/>
              <a:t>Motto</a:t>
            </a:r>
            <a:r>
              <a:rPr lang="en-US" sz="800" dirty="0" smtClean="0"/>
              <a:t>: </a:t>
            </a:r>
            <a:r>
              <a:rPr lang="en-US" sz="800" b="1" dirty="0" smtClean="0"/>
              <a:t>“Strength Through Sacrifice”</a:t>
            </a:r>
            <a:endParaRPr lang="en-US" sz="800" dirty="0" smtClean="0"/>
          </a:p>
          <a:p>
            <a:pPr lvl="0">
              <a:spcBef>
                <a:spcPct val="20000"/>
              </a:spcBef>
              <a:defRPr/>
            </a:pPr>
            <a:endParaRPr lang="en-US" sz="800" b="1" dirty="0" smtClean="0"/>
          </a:p>
          <a:p>
            <a:endParaRPr lang="en-US" sz="800" dirty="0" smtClean="0"/>
          </a:p>
          <a:p>
            <a:endParaRPr lang="en-US" sz="800" dirty="0"/>
          </a:p>
        </p:txBody>
      </p:sp>
      <p:pic>
        <p:nvPicPr>
          <p:cNvPr id="1026" name="Picture 2" descr="D:\GIT PROJECTS\OPAT-background\Xilong flag  - XIL.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r>
              <a:rPr lang="en-US" sz="800" b="1" dirty="0" smtClean="0"/>
              <a:t>Foreign Relations</a:t>
            </a:r>
          </a:p>
          <a:p>
            <a:r>
              <a:rPr lang="en-US" sz="800" dirty="0" smtClean="0"/>
              <a:t>As a central member of the </a:t>
            </a:r>
            <a:r>
              <a:rPr lang="en-US" sz="800" b="1" dirty="0" smtClean="0"/>
              <a:t>DUSS alliance</a:t>
            </a:r>
            <a:r>
              <a:rPr lang="en-US" sz="800" dirty="0" smtClean="0"/>
              <a:t>, </a:t>
            </a:r>
            <a:r>
              <a:rPr lang="en-US" sz="800" dirty="0" err="1" smtClean="0"/>
              <a:t>Notia’s</a:t>
            </a:r>
            <a:r>
              <a:rPr lang="en-US" sz="800" dirty="0" smtClean="0"/>
              <a:t> foreign policy is inherently tied to the bloc’s broader objectives. It serves as both a junior partner to </a:t>
            </a:r>
            <a:r>
              <a:rPr lang="en-US" sz="800" dirty="0" err="1" smtClean="0"/>
              <a:t>Xilong</a:t>
            </a:r>
            <a:r>
              <a:rPr lang="en-US" sz="800" dirty="0" smtClean="0"/>
              <a:t> and a mentor to Kambiland, acting as the main architect of the alliance’s Arctic strategies.</a:t>
            </a:r>
          </a:p>
          <a:p>
            <a:r>
              <a:rPr lang="en-US" sz="800" b="1" dirty="0" smtClean="0"/>
              <a:t>Flag Analysis</a:t>
            </a:r>
            <a:r>
              <a:rPr lang="en-US" sz="800" dirty="0" smtClean="0"/>
              <a:t>:</a:t>
            </a:r>
            <a:br>
              <a:rPr lang="en-US" sz="800" dirty="0" smtClean="0"/>
            </a:br>
            <a:r>
              <a:rPr lang="en-US" sz="800" dirty="0" smtClean="0"/>
              <a:t>The flag of Notia prominently features socialist and martial symbols, embodying the regime's emphasis on strength, unity, and defense. The stark contrast of colors mirrors the harsh realities of its Arctic home, reflecting resilience and determination.</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800" b="1" i="0" u="none" strike="noStrike" kern="1200" cap="none" spc="0" normalizeH="0" baseline="0" noProof="0" dirty="0" smtClean="0">
              <a:ln>
                <a:noFill/>
              </a:ln>
              <a:solidFill>
                <a:schemeClr val="tx1"/>
              </a:solidFill>
              <a:effectLst/>
              <a:uLnTx/>
              <a:uFillTx/>
              <a:latin typeface="+mn-lt"/>
              <a:ea typeface="+mn-ea"/>
              <a:cs typeface="+mn-cs"/>
            </a:endParaRPr>
          </a:p>
        </p:txBody>
      </p:sp>
      <p:pic>
        <p:nvPicPr>
          <p:cNvPr id="7" name="Picture 2" descr="D:\GIT PROJECTS\OPAT-background\Democratic Union of Socialist States - DUSS.png"/>
          <p:cNvPicPr>
            <a:picLocks noChangeAspect="1" noChangeArrowheads="1"/>
          </p:cNvPicPr>
          <p:nvPr/>
        </p:nvPicPr>
        <p:blipFill>
          <a:blip r:embed="rId3" cstate="print"/>
          <a:srcRect/>
          <a:stretch>
            <a:fillRect/>
          </a:stretch>
        </p:blipFill>
        <p:spPr bwMode="auto">
          <a:xfrm>
            <a:off x="8501090" y="142858"/>
            <a:ext cx="428628" cy="285752"/>
          </a:xfrm>
          <a:prstGeom prst="rect">
            <a:avLst/>
          </a:prstGeom>
          <a:noFill/>
          <a:ln w="3175">
            <a:solidFill>
              <a:schemeClr val="tx1"/>
            </a:solidFill>
          </a:ln>
        </p:spPr>
      </p:pic>
      <p:pic>
        <p:nvPicPr>
          <p:cNvPr id="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8501090" y="142858"/>
            <a:ext cx="428628" cy="285752"/>
          </a:xfrm>
          <a:prstGeom prst="rect">
            <a:avLst/>
          </a:prstGeom>
          <a:noFill/>
          <a:ln w="3175">
            <a:solidFill>
              <a:schemeClr val="tx1"/>
            </a:solidFill>
          </a:ln>
        </p:spPr>
      </p:pic>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2" cstate="print"/>
          <a:srcRect/>
          <a:stretch>
            <a:fillRect/>
          </a:stretch>
        </p:blipFill>
        <p:spPr bwMode="auto">
          <a:xfrm>
            <a:off x="785786" y="714362"/>
            <a:ext cx="7215238" cy="4145980"/>
          </a:xfrm>
          <a:prstGeom prst="rect">
            <a:avLst/>
          </a:prstGeom>
          <a:noFill/>
          <a:ln w="3175">
            <a:solidFill>
              <a:schemeClr val="tx1"/>
            </a:solidFill>
          </a:ln>
          <a:effectLst>
            <a:outerShdw blurRad="50800" dist="38100" dir="2700000" algn="tl" rotWithShape="0">
              <a:prstClr val="black">
                <a:alpha val="40000"/>
              </a:prstClr>
            </a:outerShdw>
          </a:effectLst>
        </p:spPr>
      </p:pic>
      <p:sp>
        <p:nvSpPr>
          <p:cNvPr id="3" name="Tittel 2"/>
          <p:cNvSpPr>
            <a:spLocks noGrp="1"/>
          </p:cNvSpPr>
          <p:nvPr>
            <p:ph type="title"/>
          </p:nvPr>
        </p:nvSpPr>
        <p:spPr/>
        <p:txBody>
          <a:bodyPr/>
          <a:lstStyle/>
          <a:p>
            <a:r>
              <a:rPr lang="en-US" dirty="0" smtClean="0"/>
              <a:t>LOCATIONS</a:t>
            </a:r>
            <a:endParaRPr lang="en-US" dirty="0"/>
          </a:p>
        </p:txBody>
      </p:sp>
      <p:pic>
        <p:nvPicPr>
          <p:cNvPr id="1027" name="Picture 3" descr="D:\GIT PROJECTS\OPAT-background\Democratic Republik of  Kambiland - DRK.png"/>
          <p:cNvPicPr>
            <a:picLocks noChangeAspect="1" noChangeArrowheads="1"/>
          </p:cNvPicPr>
          <p:nvPr/>
        </p:nvPicPr>
        <p:blipFill>
          <a:blip r:embed="rId3" cstate="print"/>
          <a:srcRect/>
          <a:stretch>
            <a:fillRect/>
          </a:stretch>
        </p:blipFill>
        <p:spPr bwMode="auto">
          <a:xfrm>
            <a:off x="5827542" y="4254480"/>
            <a:ext cx="428628" cy="285752"/>
          </a:xfrm>
          <a:prstGeom prst="rect">
            <a:avLst/>
          </a:prstGeom>
          <a:noFill/>
          <a:ln w="3175">
            <a:solidFill>
              <a:schemeClr val="tx1"/>
            </a:solidFill>
          </a:ln>
        </p:spPr>
      </p:pic>
      <p:pic>
        <p:nvPicPr>
          <p:cNvPr id="102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5990966" y="2857502"/>
            <a:ext cx="428628" cy="285752"/>
          </a:xfrm>
          <a:prstGeom prst="rect">
            <a:avLst/>
          </a:prstGeom>
          <a:noFill/>
          <a:ln w="3175">
            <a:solidFill>
              <a:schemeClr val="tx1"/>
            </a:solidFill>
          </a:ln>
        </p:spPr>
      </p:pic>
      <p:sp>
        <p:nvSpPr>
          <p:cNvPr id="8" name="TekstSylinder 7"/>
          <p:cNvSpPr txBox="1"/>
          <p:nvPr/>
        </p:nvSpPr>
        <p:spPr>
          <a:xfrm>
            <a:off x="3214678" y="2071684"/>
            <a:ext cx="1214446" cy="307777"/>
          </a:xfrm>
          <a:prstGeom prst="rect">
            <a:avLst/>
          </a:prstGeom>
          <a:noFill/>
        </p:spPr>
        <p:txBody>
          <a:bodyPr wrap="square" rtlCol="0">
            <a:spAutoFit/>
          </a:bodyPr>
          <a:lstStyle/>
          <a:p>
            <a:r>
              <a:rPr lang="nb-NO" sz="1400" dirty="0" smtClean="0"/>
              <a:t>NORWAY</a:t>
            </a:r>
            <a:endParaRPr lang="nb-NO" sz="1400" dirty="0"/>
          </a:p>
        </p:txBody>
      </p:sp>
      <p:sp>
        <p:nvSpPr>
          <p:cNvPr id="9" name="TekstSylinder 8"/>
          <p:cNvSpPr txBox="1"/>
          <p:nvPr/>
        </p:nvSpPr>
        <p:spPr>
          <a:xfrm>
            <a:off x="3071802" y="3000378"/>
            <a:ext cx="1214446" cy="307777"/>
          </a:xfrm>
          <a:prstGeom prst="rect">
            <a:avLst/>
          </a:prstGeom>
          <a:noFill/>
        </p:spPr>
        <p:txBody>
          <a:bodyPr wrap="square" rtlCol="0">
            <a:spAutoFit/>
          </a:bodyPr>
          <a:lstStyle/>
          <a:p>
            <a:r>
              <a:rPr lang="nb-NO" sz="1400" dirty="0" smtClean="0"/>
              <a:t>SWEDEN</a:t>
            </a:r>
            <a:endParaRPr lang="nb-NO" sz="1400" dirty="0"/>
          </a:p>
        </p:txBody>
      </p:sp>
      <p:sp>
        <p:nvSpPr>
          <p:cNvPr id="10" name="TekstSylinder 9"/>
          <p:cNvSpPr txBox="1"/>
          <p:nvPr/>
        </p:nvSpPr>
        <p:spPr>
          <a:xfrm>
            <a:off x="4000496" y="3000378"/>
            <a:ext cx="1214446" cy="307777"/>
          </a:xfrm>
          <a:prstGeom prst="rect">
            <a:avLst/>
          </a:prstGeom>
          <a:noFill/>
        </p:spPr>
        <p:txBody>
          <a:bodyPr wrap="square" rtlCol="0">
            <a:spAutoFit/>
          </a:bodyPr>
          <a:lstStyle/>
          <a:p>
            <a:r>
              <a:rPr lang="nb-NO" sz="1400" dirty="0" smtClean="0"/>
              <a:t>FINLAND</a:t>
            </a:r>
            <a:endParaRPr lang="nb-NO" sz="1400" dirty="0"/>
          </a:p>
        </p:txBody>
      </p:sp>
      <p:sp>
        <p:nvSpPr>
          <p:cNvPr id="11" name="TekstSylinder 10"/>
          <p:cNvSpPr txBox="1"/>
          <p:nvPr/>
        </p:nvSpPr>
        <p:spPr>
          <a:xfrm>
            <a:off x="5541790" y="3968728"/>
            <a:ext cx="1214446" cy="307777"/>
          </a:xfrm>
          <a:prstGeom prst="rect">
            <a:avLst/>
          </a:prstGeom>
          <a:noFill/>
        </p:spPr>
        <p:txBody>
          <a:bodyPr wrap="square" rtlCol="0">
            <a:spAutoFit/>
          </a:bodyPr>
          <a:lstStyle/>
          <a:p>
            <a:r>
              <a:rPr lang="nb-NO" sz="1400" dirty="0" smtClean="0"/>
              <a:t>KAMBILAND</a:t>
            </a:r>
            <a:endParaRPr lang="nb-NO" sz="1400" dirty="0"/>
          </a:p>
        </p:txBody>
      </p:sp>
      <p:sp>
        <p:nvSpPr>
          <p:cNvPr id="12" name="TekstSylinder 11"/>
          <p:cNvSpPr txBox="1"/>
          <p:nvPr/>
        </p:nvSpPr>
        <p:spPr>
          <a:xfrm>
            <a:off x="5857884" y="2571750"/>
            <a:ext cx="714380" cy="307777"/>
          </a:xfrm>
          <a:prstGeom prst="rect">
            <a:avLst/>
          </a:prstGeom>
          <a:noFill/>
        </p:spPr>
        <p:txBody>
          <a:bodyPr wrap="square" rtlCol="0">
            <a:spAutoFit/>
          </a:bodyPr>
          <a:lstStyle/>
          <a:p>
            <a:pPr algn="ctr"/>
            <a:r>
              <a:rPr lang="nb-NO" sz="1400" dirty="0" smtClean="0"/>
              <a:t>NOTIA</a:t>
            </a:r>
            <a:endParaRPr lang="nb-NO" sz="1400" dirty="0"/>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cstate="print"/>
          <a:srcRect/>
          <a:stretch>
            <a:fillRect/>
          </a:stretch>
        </p:blipFill>
        <p:spPr bwMode="auto">
          <a:xfrm>
            <a:off x="1000100" y="785800"/>
            <a:ext cx="7052652" cy="4041793"/>
          </a:xfrm>
          <a:prstGeom prst="rect">
            <a:avLst/>
          </a:prstGeom>
          <a:noFill/>
          <a:ln w="3175">
            <a:solidFill>
              <a:schemeClr val="tx1"/>
            </a:solidFill>
          </a:ln>
          <a:effectLst>
            <a:outerShdw blurRad="50800" dist="38100" dir="2700000" algn="tl" rotWithShape="0">
              <a:prstClr val="black">
                <a:alpha val="40000"/>
              </a:prstClr>
            </a:outerShdw>
          </a:effectLst>
        </p:spPr>
      </p:pic>
      <p:sp>
        <p:nvSpPr>
          <p:cNvPr id="3" name="Tittel 2"/>
          <p:cNvSpPr>
            <a:spLocks noGrp="1"/>
          </p:cNvSpPr>
          <p:nvPr>
            <p:ph type="title"/>
          </p:nvPr>
        </p:nvSpPr>
        <p:spPr/>
        <p:txBody>
          <a:bodyPr/>
          <a:lstStyle/>
          <a:p>
            <a:r>
              <a:rPr lang="en-US" dirty="0" smtClean="0"/>
              <a:t>CONTESTED TERRITORY</a:t>
            </a:r>
            <a:endParaRPr lang="en-US" dirty="0"/>
          </a:p>
        </p:txBody>
      </p:sp>
      <p:pic>
        <p:nvPicPr>
          <p:cNvPr id="1027" name="Picture 3" descr="D:\GIT PROJECTS\OPAT-background\Democratic Republik of  Kambiland - DRK.png"/>
          <p:cNvPicPr>
            <a:picLocks noChangeAspect="1" noChangeArrowheads="1"/>
          </p:cNvPicPr>
          <p:nvPr/>
        </p:nvPicPr>
        <p:blipFill>
          <a:blip r:embed="rId3" cstate="print"/>
          <a:srcRect/>
          <a:stretch>
            <a:fillRect/>
          </a:stretch>
        </p:blipFill>
        <p:spPr bwMode="auto">
          <a:xfrm>
            <a:off x="5286380" y="4214824"/>
            <a:ext cx="214341" cy="142894"/>
          </a:xfrm>
          <a:prstGeom prst="rect">
            <a:avLst/>
          </a:prstGeom>
          <a:noFill/>
          <a:ln w="3175">
            <a:solidFill>
              <a:schemeClr val="tx1"/>
            </a:solidFill>
          </a:ln>
        </p:spPr>
      </p:pic>
      <p:pic>
        <p:nvPicPr>
          <p:cNvPr id="102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4857752" y="2428874"/>
            <a:ext cx="214314" cy="142876"/>
          </a:xfrm>
          <a:prstGeom prst="rect">
            <a:avLst/>
          </a:prstGeom>
          <a:noFill/>
          <a:ln w="3175">
            <a:solidFill>
              <a:schemeClr val="tx1"/>
            </a:solidFill>
          </a:ln>
        </p:spPr>
      </p:pic>
      <p:sp>
        <p:nvSpPr>
          <p:cNvPr id="10" name="TekstSylinder 9"/>
          <p:cNvSpPr txBox="1"/>
          <p:nvPr/>
        </p:nvSpPr>
        <p:spPr>
          <a:xfrm>
            <a:off x="4357686" y="3286130"/>
            <a:ext cx="1214446" cy="307777"/>
          </a:xfrm>
          <a:prstGeom prst="rect">
            <a:avLst/>
          </a:prstGeom>
          <a:noFill/>
        </p:spPr>
        <p:txBody>
          <a:bodyPr wrap="square" rtlCol="0">
            <a:spAutoFit/>
          </a:bodyPr>
          <a:lstStyle/>
          <a:p>
            <a:r>
              <a:rPr lang="nb-NO" sz="1400" dirty="0" smtClean="0"/>
              <a:t>FINLAND</a:t>
            </a:r>
            <a:endParaRPr lang="nb-NO" sz="1400" dirty="0"/>
          </a:p>
        </p:txBody>
      </p:sp>
      <p:sp>
        <p:nvSpPr>
          <p:cNvPr id="13" name="TekstSylinder 12"/>
          <p:cNvSpPr txBox="1"/>
          <p:nvPr/>
        </p:nvSpPr>
        <p:spPr>
          <a:xfrm>
            <a:off x="1214414" y="1428742"/>
            <a:ext cx="2286016" cy="276999"/>
          </a:xfrm>
          <a:prstGeom prst="rect">
            <a:avLst/>
          </a:prstGeom>
          <a:solidFill>
            <a:schemeClr val="bg1">
              <a:alpha val="70000"/>
            </a:schemeClr>
          </a:solidFill>
          <a:ln w="6350">
            <a:solidFill>
              <a:schemeClr val="tx1"/>
            </a:solidFill>
          </a:ln>
        </p:spPr>
        <p:txBody>
          <a:bodyPr wrap="square" rtlCol="0">
            <a:spAutoFit/>
          </a:bodyPr>
          <a:lstStyle/>
          <a:p>
            <a:r>
              <a:rPr lang="nb-NO" sz="1200" dirty="0" smtClean="0"/>
              <a:t>Notian claims in Northern Finland</a:t>
            </a:r>
            <a:endParaRPr lang="nb-NO" sz="1200" dirty="0"/>
          </a:p>
        </p:txBody>
      </p:sp>
      <p:sp>
        <p:nvSpPr>
          <p:cNvPr id="14" name="TekstSylinder 13"/>
          <p:cNvSpPr txBox="1"/>
          <p:nvPr/>
        </p:nvSpPr>
        <p:spPr>
          <a:xfrm>
            <a:off x="2143108" y="4214824"/>
            <a:ext cx="2357454" cy="276999"/>
          </a:xfrm>
          <a:prstGeom prst="rect">
            <a:avLst/>
          </a:prstGeom>
          <a:solidFill>
            <a:schemeClr val="bg1">
              <a:alpha val="70000"/>
            </a:schemeClr>
          </a:solidFill>
          <a:ln w="6350">
            <a:solidFill>
              <a:schemeClr val="tx1"/>
            </a:solidFill>
          </a:ln>
        </p:spPr>
        <p:txBody>
          <a:bodyPr wrap="square" rtlCol="0">
            <a:spAutoFit/>
          </a:bodyPr>
          <a:lstStyle/>
          <a:p>
            <a:r>
              <a:rPr lang="nb-NO" sz="1200" dirty="0" smtClean="0"/>
              <a:t>Kambiland settlements in Finland</a:t>
            </a:r>
          </a:p>
        </p:txBody>
      </p:sp>
      <p:cxnSp>
        <p:nvCxnSpPr>
          <p:cNvPr id="16" name="Rett pil 15"/>
          <p:cNvCxnSpPr>
            <a:stCxn id="13" idx="2"/>
          </p:cNvCxnSpPr>
          <p:nvPr/>
        </p:nvCxnSpPr>
        <p:spPr>
          <a:xfrm rot="16200000" flipH="1">
            <a:off x="3156769" y="906394"/>
            <a:ext cx="699015" cy="229770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7" name="Rett pil 16"/>
          <p:cNvCxnSpPr>
            <a:stCxn id="14" idx="3"/>
          </p:cNvCxnSpPr>
          <p:nvPr/>
        </p:nvCxnSpPr>
        <p:spPr>
          <a:xfrm flipV="1">
            <a:off x="4500562" y="4334494"/>
            <a:ext cx="617703" cy="1883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843558"/>
            <a:ext cx="5357818" cy="4176463"/>
          </a:xfrm>
        </p:spPr>
        <p:txBody>
          <a:bodyPr>
            <a:normAutofit lnSpcReduction="10000"/>
          </a:bodyPr>
          <a:lstStyle/>
          <a:p>
            <a:pPr marL="180975" indent="-180975"/>
            <a:r>
              <a:rPr lang="en-US" sz="1200" b="1" dirty="0" smtClean="0"/>
              <a:t>Time at start of campaign: 20</a:t>
            </a:r>
            <a:r>
              <a:rPr lang="en-US" sz="1200" b="1" baseline="30000" dirty="0" smtClean="0"/>
              <a:t>th</a:t>
            </a:r>
            <a:r>
              <a:rPr lang="en-US" sz="1200" b="1" dirty="0" smtClean="0"/>
              <a:t> September 2011  (D0)</a:t>
            </a:r>
            <a:endParaRPr lang="en-US" sz="1200" dirty="0" smtClean="0"/>
          </a:p>
          <a:p>
            <a:pPr>
              <a:buNone/>
            </a:pPr>
            <a:endParaRPr lang="en-US" sz="1200" dirty="0" smtClean="0"/>
          </a:p>
          <a:p>
            <a:pPr marL="180975" indent="-180975"/>
            <a:r>
              <a:rPr lang="en-US" sz="1200" dirty="0" err="1" smtClean="0"/>
              <a:t>Notia</a:t>
            </a:r>
            <a:r>
              <a:rPr lang="en-US" sz="1200" dirty="0" smtClean="0"/>
              <a:t> have over years claimed part of Northern Finland as part of </a:t>
            </a:r>
            <a:r>
              <a:rPr lang="en-US" sz="1200" dirty="0" err="1" smtClean="0"/>
              <a:t>Notia</a:t>
            </a:r>
            <a:r>
              <a:rPr lang="en-US" sz="1200" dirty="0" smtClean="0"/>
              <a:t> after WW2.</a:t>
            </a:r>
          </a:p>
          <a:p>
            <a:pPr marL="180975" indent="-180975"/>
            <a:r>
              <a:rPr lang="en-US" sz="1200" dirty="0" smtClean="0"/>
              <a:t>The last year </a:t>
            </a:r>
            <a:r>
              <a:rPr lang="en-US" sz="1200" dirty="0" err="1" smtClean="0"/>
              <a:t>Notia</a:t>
            </a:r>
            <a:r>
              <a:rPr lang="en-US" sz="1200" dirty="0" smtClean="0"/>
              <a:t> have increased their posture toward Finland and had public statement regarding protecting Notian nationals in Notian claimed territory in Northern Finland while also expressing offensive ambitions and need to create strategic depth and move defenses forward.</a:t>
            </a:r>
          </a:p>
          <a:p>
            <a:pPr marL="180975" indent="-180975"/>
            <a:r>
              <a:rPr lang="en-US" sz="1200" dirty="0" err="1" smtClean="0"/>
              <a:t>Notia</a:t>
            </a:r>
            <a:r>
              <a:rPr lang="en-US" sz="1200" dirty="0" smtClean="0"/>
              <a:t> have expressed concern about the Notian nationals living in Northern part of Finland and have urged UN to protect their rights.</a:t>
            </a:r>
          </a:p>
          <a:p>
            <a:pPr marL="180975" indent="-180975"/>
            <a:r>
              <a:rPr lang="en-US" sz="1200" dirty="0" err="1" smtClean="0"/>
              <a:t>Notia</a:t>
            </a:r>
            <a:r>
              <a:rPr lang="en-US" sz="1200" dirty="0" smtClean="0"/>
              <a:t> have expressed a willingness to intervene to protect Notian nationals everywhere in the world.</a:t>
            </a:r>
          </a:p>
          <a:p>
            <a:pPr marL="180975" indent="-180975"/>
            <a:r>
              <a:rPr lang="en-US" sz="1200" dirty="0" smtClean="0"/>
              <a:t>The last 3 weeks we have seen a buildup of military forces in </a:t>
            </a:r>
            <a:r>
              <a:rPr lang="en-US" sz="1200" dirty="0" err="1" smtClean="0"/>
              <a:t>Notia</a:t>
            </a:r>
            <a:r>
              <a:rPr lang="en-US" sz="1200" dirty="0" smtClean="0"/>
              <a:t> indicating higher activity than normal. </a:t>
            </a:r>
            <a:r>
              <a:rPr lang="en-US" sz="1200" dirty="0" err="1" smtClean="0"/>
              <a:t>Notia</a:t>
            </a:r>
            <a:r>
              <a:rPr lang="en-US" sz="1200" dirty="0" smtClean="0"/>
              <a:t> have stated that this is part of their national exercise FROST. The exercise is scheduled to last until 23</a:t>
            </a:r>
            <a:r>
              <a:rPr lang="en-US" sz="1200" baseline="30000" dirty="0" smtClean="0"/>
              <a:t>rd</a:t>
            </a:r>
            <a:r>
              <a:rPr lang="en-US" sz="1200" dirty="0" smtClean="0"/>
              <a:t> of September 2011.</a:t>
            </a:r>
          </a:p>
          <a:p>
            <a:pPr marL="180975" indent="-180975"/>
            <a:endParaRPr lang="en-US" sz="1200" dirty="0" smtClean="0"/>
          </a:p>
          <a:p>
            <a:pPr marL="180975" indent="-180975"/>
            <a:r>
              <a:rPr lang="en-US" sz="1200" dirty="0" smtClean="0"/>
              <a:t>In the area of </a:t>
            </a:r>
            <a:r>
              <a:rPr lang="en-US" sz="1200" dirty="0" err="1" smtClean="0"/>
              <a:t>Kuusamo</a:t>
            </a:r>
            <a:r>
              <a:rPr lang="en-US" sz="1200" dirty="0" smtClean="0"/>
              <a:t> in Finland there are several settlements that have a majority of Kambiland inhabitants.</a:t>
            </a:r>
          </a:p>
          <a:p>
            <a:pPr marL="180975" indent="-180975"/>
            <a:r>
              <a:rPr lang="en-US" sz="1200" dirty="0" smtClean="0"/>
              <a:t>Kambiland have not an overt offensive posture in the same manner that </a:t>
            </a:r>
            <a:r>
              <a:rPr lang="en-US" sz="1200" dirty="0" err="1" smtClean="0"/>
              <a:t>Notia</a:t>
            </a:r>
            <a:r>
              <a:rPr lang="en-US" sz="1200" dirty="0" smtClean="0"/>
              <a:t> and have traditionally had good relations with Finland regarding the </a:t>
            </a:r>
            <a:r>
              <a:rPr lang="en-US" sz="1200" dirty="0" err="1" smtClean="0"/>
              <a:t>Kamibland</a:t>
            </a:r>
            <a:r>
              <a:rPr lang="en-US" sz="1200" dirty="0" smtClean="0"/>
              <a:t> nationals in Finland</a:t>
            </a:r>
          </a:p>
          <a:p>
            <a:pPr marL="180975" indent="-180975"/>
            <a:endParaRPr lang="en-US" sz="1200" dirty="0" smtClean="0"/>
          </a:p>
          <a:p>
            <a:pPr marL="180975" indent="-180975"/>
            <a:endParaRPr lang="en-US" sz="1200" dirty="0" smtClean="0"/>
          </a:p>
          <a:p>
            <a:endParaRPr lang="en-US" sz="1200" dirty="0" smtClean="0"/>
          </a:p>
          <a:p>
            <a:pPr>
              <a:buNone/>
            </a:pPr>
            <a:endParaRPr lang="en-US" sz="1200" dirty="0" smtClean="0"/>
          </a:p>
        </p:txBody>
      </p:sp>
      <p:sp>
        <p:nvSpPr>
          <p:cNvPr id="3" name="Tittel 2"/>
          <p:cNvSpPr>
            <a:spLocks noGrp="1"/>
          </p:cNvSpPr>
          <p:nvPr>
            <p:ph type="title"/>
          </p:nvPr>
        </p:nvSpPr>
        <p:spPr>
          <a:xfrm>
            <a:off x="1071538" y="0"/>
            <a:ext cx="8057654" cy="648073"/>
          </a:xfrm>
        </p:spPr>
        <p:txBody>
          <a:bodyPr/>
          <a:lstStyle/>
          <a:p>
            <a:r>
              <a:rPr lang="en-US" dirty="0" smtClean="0"/>
              <a:t>SITUATION &amp; TIMELINE  (1 of 2)</a:t>
            </a:r>
            <a:endParaRPr lang="en-US" dirty="0"/>
          </a:p>
        </p:txBody>
      </p:sp>
      <p:pic>
        <p:nvPicPr>
          <p:cNvPr id="4" name="Picture 3"/>
          <p:cNvPicPr>
            <a:picLocks noChangeAspect="1" noChangeArrowheads="1"/>
          </p:cNvPicPr>
          <p:nvPr/>
        </p:nvPicPr>
        <p:blipFill>
          <a:blip r:embed="rId2" cstate="print"/>
          <a:srcRect/>
          <a:stretch>
            <a:fillRect/>
          </a:stretch>
        </p:blipFill>
        <p:spPr bwMode="auto">
          <a:xfrm>
            <a:off x="5429256" y="1785932"/>
            <a:ext cx="3562328" cy="2041529"/>
          </a:xfrm>
          <a:prstGeom prst="rect">
            <a:avLst/>
          </a:prstGeom>
          <a:noFill/>
          <a:ln w="3175">
            <a:solidFill>
              <a:schemeClr val="tx1"/>
            </a:solidFill>
          </a:ln>
          <a:effectLst>
            <a:outerShdw blurRad="50800" dist="38100" dir="2700000" algn="tl" rotWithShape="0">
              <a:prstClr val="black">
                <a:alpha val="40000"/>
              </a:prstClr>
            </a:outerShdw>
          </a:effectLst>
        </p:spPr>
      </p:pic>
      <p:sp>
        <p:nvSpPr>
          <p:cNvPr id="5" name="TekstSylinder 4"/>
          <p:cNvSpPr txBox="1"/>
          <p:nvPr/>
        </p:nvSpPr>
        <p:spPr>
          <a:xfrm>
            <a:off x="5450454" y="1857370"/>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Notian claims in Northern Finland</a:t>
            </a:r>
          </a:p>
        </p:txBody>
      </p:sp>
      <p:sp>
        <p:nvSpPr>
          <p:cNvPr id="6" name="TekstSylinder 5"/>
          <p:cNvSpPr txBox="1"/>
          <p:nvPr/>
        </p:nvSpPr>
        <p:spPr>
          <a:xfrm>
            <a:off x="5460502" y="3500444"/>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Kambiland settlements in Finland</a:t>
            </a:r>
          </a:p>
        </p:txBody>
      </p:sp>
      <p:cxnSp>
        <p:nvCxnSpPr>
          <p:cNvPr id="7" name="Rett pil 6"/>
          <p:cNvCxnSpPr>
            <a:stCxn id="5" idx="2"/>
          </p:cNvCxnSpPr>
          <p:nvPr/>
        </p:nvCxnSpPr>
        <p:spPr>
          <a:xfrm rot="16200000" flipH="1">
            <a:off x="6610707" y="1895815"/>
            <a:ext cx="480096" cy="8717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 name="Rett pil 7"/>
          <p:cNvCxnSpPr>
            <a:stCxn id="6" idx="3"/>
          </p:cNvCxnSpPr>
          <p:nvPr/>
        </p:nvCxnSpPr>
        <p:spPr>
          <a:xfrm flipV="1">
            <a:off x="7389328" y="3571882"/>
            <a:ext cx="183068" cy="4570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843558"/>
            <a:ext cx="5357818" cy="4176463"/>
          </a:xfrm>
        </p:spPr>
        <p:txBody>
          <a:bodyPr>
            <a:normAutofit/>
          </a:bodyPr>
          <a:lstStyle/>
          <a:p>
            <a:pPr marL="180975" indent="-180975"/>
            <a:r>
              <a:rPr lang="en-US" sz="1200" b="1" dirty="0" smtClean="0"/>
              <a:t>Time at start of campaign: 20</a:t>
            </a:r>
            <a:r>
              <a:rPr lang="en-US" sz="1200" b="1" baseline="30000" dirty="0" smtClean="0"/>
              <a:t>th</a:t>
            </a:r>
            <a:r>
              <a:rPr lang="en-US" sz="1200" b="1" dirty="0" smtClean="0"/>
              <a:t> September 2011  (D0)</a:t>
            </a:r>
            <a:endParaRPr lang="en-US" sz="1200" dirty="0" smtClean="0"/>
          </a:p>
          <a:p>
            <a:pPr>
              <a:buNone/>
            </a:pPr>
            <a:endParaRPr lang="en-US" sz="1200" dirty="0" smtClean="0"/>
          </a:p>
          <a:p>
            <a:pPr marL="180975" indent="-180975"/>
            <a:r>
              <a:rPr lang="en-US" sz="1200" dirty="0" smtClean="0"/>
              <a:t>Finland are feeling threatened and are assessing the situation as serious and that Notian plans to follow up threats and seize the Notian claims territory in Northern Finland before 2012.</a:t>
            </a:r>
          </a:p>
          <a:p>
            <a:pPr marL="180975" indent="-180975"/>
            <a:r>
              <a:rPr lang="en-US" sz="1200" dirty="0" smtClean="0"/>
              <a:t>Finland have asked for support from its close allies, and a close group of allies have created Combined Joint Task Force – 23 (CJTF 23) with both air, ground and naval units from different countries. </a:t>
            </a:r>
          </a:p>
          <a:p>
            <a:pPr marL="180975" indent="-180975"/>
            <a:r>
              <a:rPr lang="en-US" sz="1200" dirty="0" smtClean="0"/>
              <a:t>CJTF-23 aims to bolster Finnish defenses and deter and prevent an invasion from Notia.</a:t>
            </a:r>
          </a:p>
          <a:p>
            <a:pPr marL="180975" indent="-180975"/>
            <a:r>
              <a:rPr lang="en-US" sz="1200" dirty="0" smtClean="0"/>
              <a:t>CJTF-23 are tasked with creating contingency plans for attack on </a:t>
            </a:r>
            <a:r>
              <a:rPr lang="en-US" sz="1200" dirty="0" err="1" smtClean="0"/>
              <a:t>Notia</a:t>
            </a:r>
            <a:r>
              <a:rPr lang="en-US" sz="1200" dirty="0" smtClean="0"/>
              <a:t> to destroy Notian offensive capability if tasked by political authorities.</a:t>
            </a:r>
          </a:p>
          <a:p>
            <a:pPr marL="180975" indent="-180975"/>
            <a:endParaRPr lang="en-US" sz="1200" dirty="0" smtClean="0"/>
          </a:p>
          <a:p>
            <a:pPr marL="180975" indent="-180975">
              <a:buNone/>
            </a:pPr>
            <a:endParaRPr lang="en-US" sz="1200" dirty="0" smtClean="0"/>
          </a:p>
          <a:p>
            <a:pPr marL="180975" indent="-180975"/>
            <a:endParaRPr lang="en-US" sz="1200" dirty="0" smtClean="0"/>
          </a:p>
          <a:p>
            <a:pPr marL="180975" indent="-180975"/>
            <a:endParaRPr lang="en-US" sz="1200" dirty="0" smtClean="0"/>
          </a:p>
          <a:p>
            <a:endParaRPr lang="en-US" sz="1200" dirty="0" smtClean="0"/>
          </a:p>
          <a:p>
            <a:pPr>
              <a:buNone/>
            </a:pPr>
            <a:endParaRPr lang="en-US" sz="1200" dirty="0" smtClean="0"/>
          </a:p>
        </p:txBody>
      </p:sp>
      <p:sp>
        <p:nvSpPr>
          <p:cNvPr id="3" name="Tittel 2"/>
          <p:cNvSpPr>
            <a:spLocks noGrp="1"/>
          </p:cNvSpPr>
          <p:nvPr>
            <p:ph type="title"/>
          </p:nvPr>
        </p:nvSpPr>
        <p:spPr>
          <a:xfrm>
            <a:off x="1071538" y="0"/>
            <a:ext cx="8057654" cy="648073"/>
          </a:xfrm>
        </p:spPr>
        <p:txBody>
          <a:bodyPr/>
          <a:lstStyle/>
          <a:p>
            <a:r>
              <a:rPr lang="en-US" dirty="0" smtClean="0"/>
              <a:t>SITUATION &amp; TIMELINE  (2 of 2)</a:t>
            </a:r>
            <a:endParaRPr lang="en-US" dirty="0"/>
          </a:p>
        </p:txBody>
      </p:sp>
      <p:pic>
        <p:nvPicPr>
          <p:cNvPr id="4" name="Picture 3"/>
          <p:cNvPicPr>
            <a:picLocks noChangeAspect="1" noChangeArrowheads="1"/>
          </p:cNvPicPr>
          <p:nvPr/>
        </p:nvPicPr>
        <p:blipFill>
          <a:blip r:embed="rId2" cstate="print"/>
          <a:srcRect/>
          <a:stretch>
            <a:fillRect/>
          </a:stretch>
        </p:blipFill>
        <p:spPr bwMode="auto">
          <a:xfrm>
            <a:off x="5429256" y="1785932"/>
            <a:ext cx="3562328" cy="2041529"/>
          </a:xfrm>
          <a:prstGeom prst="rect">
            <a:avLst/>
          </a:prstGeom>
          <a:noFill/>
          <a:ln w="3175">
            <a:solidFill>
              <a:schemeClr val="tx1"/>
            </a:solidFill>
          </a:ln>
          <a:effectLst>
            <a:outerShdw blurRad="50800" dist="38100" dir="2700000" algn="tl" rotWithShape="0">
              <a:prstClr val="black">
                <a:alpha val="40000"/>
              </a:prstClr>
            </a:outerShdw>
          </a:effectLst>
        </p:spPr>
      </p:pic>
      <p:sp>
        <p:nvSpPr>
          <p:cNvPr id="5" name="TekstSylinder 4"/>
          <p:cNvSpPr txBox="1"/>
          <p:nvPr/>
        </p:nvSpPr>
        <p:spPr>
          <a:xfrm>
            <a:off x="5450454" y="1857370"/>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Notian claims in Northern Finland</a:t>
            </a:r>
          </a:p>
        </p:txBody>
      </p:sp>
      <p:sp>
        <p:nvSpPr>
          <p:cNvPr id="6" name="TekstSylinder 5"/>
          <p:cNvSpPr txBox="1"/>
          <p:nvPr/>
        </p:nvSpPr>
        <p:spPr>
          <a:xfrm>
            <a:off x="5460502" y="3500444"/>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Kambiland settlements in Finland</a:t>
            </a:r>
          </a:p>
        </p:txBody>
      </p:sp>
      <p:cxnSp>
        <p:nvCxnSpPr>
          <p:cNvPr id="7" name="Rett pil 6"/>
          <p:cNvCxnSpPr>
            <a:stCxn id="5" idx="2"/>
          </p:cNvCxnSpPr>
          <p:nvPr/>
        </p:nvCxnSpPr>
        <p:spPr>
          <a:xfrm rot="16200000" flipH="1">
            <a:off x="6610707" y="1895815"/>
            <a:ext cx="480096" cy="8717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 name="Rett pil 7"/>
          <p:cNvCxnSpPr>
            <a:stCxn id="6" idx="3"/>
          </p:cNvCxnSpPr>
          <p:nvPr/>
        </p:nvCxnSpPr>
        <p:spPr>
          <a:xfrm flipV="1">
            <a:off x="7389328" y="3571882"/>
            <a:ext cx="183068" cy="4570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843558"/>
            <a:ext cx="5286380" cy="4176463"/>
          </a:xfrm>
        </p:spPr>
        <p:txBody>
          <a:bodyPr>
            <a:normAutofit/>
          </a:bodyPr>
          <a:lstStyle/>
          <a:p>
            <a:pPr marL="180975" indent="-180975"/>
            <a:r>
              <a:rPr lang="en-US" sz="1200" b="1" dirty="0" err="1" smtClean="0"/>
              <a:t>Notia</a:t>
            </a:r>
            <a:r>
              <a:rPr lang="en-US" sz="1200" b="1" dirty="0" smtClean="0"/>
              <a:t> ground force dispositions:</a:t>
            </a:r>
          </a:p>
          <a:p>
            <a:pPr marL="361950" lvl="3" indent="-180975"/>
            <a:r>
              <a:rPr lang="en-US" sz="1000" dirty="0" smtClean="0"/>
              <a:t>1st Corps have left bases and are in training area conducting exercise FROST.</a:t>
            </a:r>
          </a:p>
          <a:p>
            <a:pPr marL="361950" lvl="3" indent="-180975"/>
            <a:r>
              <a:rPr lang="en-US" sz="1000" dirty="0" smtClean="0"/>
              <a:t>2nd Corps have partially left base complex and are taking part in exercise FROST.</a:t>
            </a:r>
          </a:p>
          <a:p>
            <a:pPr marL="361950" lvl="3" indent="-180975"/>
            <a:r>
              <a:rPr lang="en-US" sz="1000" dirty="0" smtClean="0"/>
              <a:t>3rd Corps have left bases and are in training area conducting exercise FROST.</a:t>
            </a:r>
          </a:p>
          <a:p>
            <a:pPr marL="361950" lvl="3" indent="-180975"/>
            <a:r>
              <a:rPr lang="en-US" sz="1000" dirty="0" smtClean="0"/>
              <a:t>4th Corps are currently not mobilized and are at </a:t>
            </a:r>
            <a:r>
              <a:rPr lang="en-US" sz="1000" dirty="0" err="1" smtClean="0"/>
              <a:t>homebase</a:t>
            </a:r>
            <a:r>
              <a:rPr lang="en-US" sz="1000" dirty="0" smtClean="0"/>
              <a:t>.</a:t>
            </a:r>
          </a:p>
          <a:p>
            <a:pPr marL="361950" lvl="3" indent="-180975"/>
            <a:endParaRPr lang="en-US" sz="1000" dirty="0" smtClean="0"/>
          </a:p>
          <a:p>
            <a:pPr marL="361950" lvl="3" indent="-180975"/>
            <a:endParaRPr lang="en-US" sz="1000" dirty="0" smtClean="0"/>
          </a:p>
          <a:p>
            <a:pPr marL="361950" lvl="3" indent="-180975"/>
            <a:r>
              <a:rPr lang="en-US" sz="1000" dirty="0" smtClean="0"/>
              <a:t>Air Forces IAW </a:t>
            </a:r>
            <a:r>
              <a:rPr lang="en-US" sz="1000" b="1" dirty="0" smtClean="0"/>
              <a:t>INTREP VID OPAC-001 - Enemy Air Assets in </a:t>
            </a:r>
            <a:r>
              <a:rPr lang="en-US" sz="1000" b="1" dirty="0" err="1" smtClean="0"/>
              <a:t>Notia</a:t>
            </a:r>
            <a:r>
              <a:rPr lang="en-US" sz="1000" b="1" dirty="0" smtClean="0"/>
              <a:t> and Kambiland</a:t>
            </a:r>
          </a:p>
          <a:p>
            <a:pPr marL="361950" lvl="3" indent="-180975"/>
            <a:r>
              <a:rPr lang="en-US" sz="1000" dirty="0" smtClean="0"/>
              <a:t>Notian strategic IADS IAW: </a:t>
            </a:r>
            <a:r>
              <a:rPr lang="en-US" sz="1000" b="1" dirty="0" smtClean="0"/>
              <a:t>INTREP VID OPAC-002 - Notia IADS</a:t>
            </a:r>
          </a:p>
          <a:p>
            <a:pPr marL="361950" lvl="3" indent="-180975"/>
            <a:r>
              <a:rPr lang="nb-NO" sz="1000" dirty="0" smtClean="0"/>
              <a:t>NOTIAN and KAMBILAND </a:t>
            </a:r>
            <a:r>
              <a:rPr lang="nb-NO" sz="1000" dirty="0" err="1" smtClean="0"/>
              <a:t>Ground</a:t>
            </a:r>
            <a:r>
              <a:rPr lang="nb-NO" sz="1000" dirty="0" smtClean="0"/>
              <a:t> </a:t>
            </a:r>
            <a:r>
              <a:rPr lang="nb-NO" sz="1000" dirty="0" err="1" smtClean="0"/>
              <a:t>Combat</a:t>
            </a:r>
            <a:r>
              <a:rPr lang="nb-NO" sz="1000" dirty="0" smtClean="0"/>
              <a:t> </a:t>
            </a:r>
            <a:r>
              <a:rPr lang="nb-NO" sz="1000" dirty="0" err="1" smtClean="0"/>
              <a:t>Tactics</a:t>
            </a:r>
            <a:r>
              <a:rPr lang="nb-NO" sz="1000" dirty="0" smtClean="0"/>
              <a:t> – </a:t>
            </a:r>
            <a:r>
              <a:rPr lang="nb-NO" sz="1000" b="1" dirty="0" smtClean="0"/>
              <a:t>INTREP VID OPAC-003 DUSS </a:t>
            </a:r>
            <a:r>
              <a:rPr lang="nb-NO" sz="1000" b="1" dirty="0" err="1" smtClean="0"/>
              <a:t>Ground</a:t>
            </a:r>
            <a:r>
              <a:rPr lang="nb-NO" sz="1000" b="1" dirty="0" smtClean="0"/>
              <a:t> </a:t>
            </a:r>
            <a:r>
              <a:rPr lang="nb-NO" sz="1000" b="1" dirty="0" err="1" smtClean="0"/>
              <a:t>Combat</a:t>
            </a:r>
            <a:r>
              <a:rPr lang="nb-NO" sz="1000" b="1" dirty="0" smtClean="0"/>
              <a:t> </a:t>
            </a:r>
            <a:r>
              <a:rPr lang="nb-NO" sz="1000" b="1" dirty="0" err="1" smtClean="0"/>
              <a:t>Tactics</a:t>
            </a:r>
            <a:endParaRPr lang="nb-NO" sz="1000" b="1" dirty="0" smtClean="0"/>
          </a:p>
          <a:p>
            <a:pPr marL="361950" lvl="3" indent="-180975"/>
            <a:endParaRPr lang="en-US" sz="1000" b="1" dirty="0" smtClean="0"/>
          </a:p>
          <a:p>
            <a:pPr marL="361950" lvl="3" indent="-180975"/>
            <a:r>
              <a:rPr lang="en-US" sz="1000" dirty="0" smtClean="0"/>
              <a:t>For details see intelligence page on OPAC briefing page.</a:t>
            </a:r>
            <a:endParaRPr lang="en-US" sz="1000" b="1" dirty="0" smtClean="0"/>
          </a:p>
          <a:p>
            <a:pPr marL="361950" lvl="2" indent="-180975"/>
            <a:endParaRPr lang="en-US" sz="1200" b="1" dirty="0" smtClean="0"/>
          </a:p>
          <a:p>
            <a:pPr marL="180975" lvl="2" indent="-180975"/>
            <a:r>
              <a:rPr lang="en-US" sz="1200" b="1" dirty="0" smtClean="0"/>
              <a:t>Kambiland ground force disposition:</a:t>
            </a:r>
          </a:p>
          <a:p>
            <a:pPr marL="361950" lvl="3" indent="-180975"/>
            <a:r>
              <a:rPr lang="en-US" sz="1000" dirty="0" smtClean="0"/>
              <a:t>Kambiland forces are at home bases</a:t>
            </a:r>
          </a:p>
          <a:p>
            <a:pPr lvl="1"/>
            <a:endParaRPr lang="en-US" sz="1000" b="1" dirty="0" smtClean="0"/>
          </a:p>
          <a:p>
            <a:pPr lvl="1"/>
            <a:endParaRPr lang="en-US" sz="1000" b="1" dirty="0" smtClean="0"/>
          </a:p>
          <a:p>
            <a:pPr lvl="1"/>
            <a:endParaRPr lang="en-US" sz="1000" b="1" dirty="0" smtClean="0"/>
          </a:p>
          <a:p>
            <a:pPr lvl="1"/>
            <a:endParaRPr lang="en-US" sz="1000" b="1" dirty="0" smtClean="0"/>
          </a:p>
          <a:p>
            <a:pPr lvl="1"/>
            <a:endParaRPr lang="en-US" sz="1000" dirty="0" smtClean="0"/>
          </a:p>
          <a:p>
            <a:pPr lvl="1"/>
            <a:endParaRPr lang="en-US" sz="1000" dirty="0" smtClean="0"/>
          </a:p>
          <a:p>
            <a:endParaRPr lang="en-US" sz="1200" dirty="0" smtClean="0"/>
          </a:p>
        </p:txBody>
      </p:sp>
      <p:sp>
        <p:nvSpPr>
          <p:cNvPr id="3" name="Tittel 2"/>
          <p:cNvSpPr>
            <a:spLocks noGrp="1"/>
          </p:cNvSpPr>
          <p:nvPr>
            <p:ph type="title"/>
          </p:nvPr>
        </p:nvSpPr>
        <p:spPr>
          <a:xfrm>
            <a:off x="1928794" y="0"/>
            <a:ext cx="7200398" cy="648073"/>
          </a:xfrm>
        </p:spPr>
        <p:txBody>
          <a:bodyPr/>
          <a:lstStyle/>
          <a:p>
            <a:r>
              <a:rPr lang="en-US" dirty="0" smtClean="0"/>
              <a:t>MILITARY SITUATION - ground</a:t>
            </a:r>
            <a:endParaRPr lang="en-US" dirty="0"/>
          </a:p>
        </p:txBody>
      </p:sp>
      <p:pic>
        <p:nvPicPr>
          <p:cNvPr id="3074" name="Picture 2"/>
          <p:cNvPicPr>
            <a:picLocks noChangeAspect="1" noChangeArrowheads="1"/>
          </p:cNvPicPr>
          <p:nvPr/>
        </p:nvPicPr>
        <p:blipFill>
          <a:blip r:embed="rId2" cstate="print"/>
          <a:srcRect l="28433" r="9530"/>
          <a:stretch>
            <a:fillRect/>
          </a:stretch>
        </p:blipFill>
        <p:spPr bwMode="auto">
          <a:xfrm>
            <a:off x="5272113" y="928676"/>
            <a:ext cx="3657605" cy="3786214"/>
          </a:xfrm>
          <a:prstGeom prst="rect">
            <a:avLst/>
          </a:prstGeom>
          <a:noFill/>
          <a:ln w="3175">
            <a:solidFill>
              <a:schemeClr val="tx1"/>
            </a:solidFill>
          </a:ln>
          <a:effectLst>
            <a:outerShdw blurRad="50800" dist="38100" dir="2700000" algn="tl" rotWithShape="0">
              <a:prstClr val="black">
                <a:alpha val="40000"/>
              </a:prstClr>
            </a:outerShdw>
          </a:effectLst>
        </p:spPr>
      </p:pic>
      <p:sp>
        <p:nvSpPr>
          <p:cNvPr id="6" name="TekstSylinder 5"/>
          <p:cNvSpPr txBox="1"/>
          <p:nvPr/>
        </p:nvSpPr>
        <p:spPr>
          <a:xfrm>
            <a:off x="6929454" y="3714758"/>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3rd </a:t>
            </a:r>
            <a:r>
              <a:rPr lang="nb-NO" sz="1200" dirty="0" err="1" smtClean="0"/>
              <a:t>Corps</a:t>
            </a:r>
            <a:endParaRPr lang="nb-NO" sz="1200" dirty="0"/>
          </a:p>
        </p:txBody>
      </p:sp>
      <p:sp>
        <p:nvSpPr>
          <p:cNvPr id="7" name="TekstSylinder 6"/>
          <p:cNvSpPr txBox="1"/>
          <p:nvPr/>
        </p:nvSpPr>
        <p:spPr>
          <a:xfrm>
            <a:off x="6448382" y="2285998"/>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1st </a:t>
            </a:r>
            <a:r>
              <a:rPr lang="nb-NO" sz="1200" dirty="0" err="1" smtClean="0"/>
              <a:t>Corps</a:t>
            </a:r>
            <a:endParaRPr lang="nb-NO" sz="1200" dirty="0"/>
          </a:p>
        </p:txBody>
      </p:sp>
      <p:sp>
        <p:nvSpPr>
          <p:cNvPr id="8" name="TekstSylinder 7"/>
          <p:cNvSpPr txBox="1"/>
          <p:nvPr/>
        </p:nvSpPr>
        <p:spPr>
          <a:xfrm>
            <a:off x="7215206" y="1857370"/>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2nd </a:t>
            </a:r>
            <a:r>
              <a:rPr lang="nb-NO" sz="1200" dirty="0" err="1" smtClean="0"/>
              <a:t>Corps</a:t>
            </a:r>
            <a:endParaRPr lang="nb-NO" sz="1200" dirty="0"/>
          </a:p>
        </p:txBody>
      </p:sp>
      <p:sp>
        <p:nvSpPr>
          <p:cNvPr id="9" name="TekstSylinder 8"/>
          <p:cNvSpPr txBox="1"/>
          <p:nvPr/>
        </p:nvSpPr>
        <p:spPr>
          <a:xfrm>
            <a:off x="8215338" y="3714758"/>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4th </a:t>
            </a:r>
            <a:r>
              <a:rPr lang="nb-NO" sz="1200" dirty="0" err="1" smtClean="0"/>
              <a:t>Corps</a:t>
            </a:r>
            <a:endParaRPr lang="nb-NO" sz="1200" dirty="0"/>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cstate="print"/>
          <a:srcRect/>
          <a:stretch>
            <a:fillRect/>
          </a:stretch>
        </p:blipFill>
        <p:spPr bwMode="auto">
          <a:xfrm>
            <a:off x="4574712" y="1214428"/>
            <a:ext cx="4481608" cy="3500462"/>
          </a:xfrm>
          <a:prstGeom prst="rect">
            <a:avLst/>
          </a:prstGeom>
          <a:noFill/>
          <a:ln w="3175">
            <a:solidFill>
              <a:schemeClr val="tx1"/>
            </a:solidFill>
          </a:ln>
          <a:effectLst>
            <a:outerShdw blurRad="50800" dist="38100" dir="2700000" algn="tl" rotWithShape="0">
              <a:prstClr val="black">
                <a:alpha val="40000"/>
              </a:prstClr>
            </a:outerShdw>
          </a:effectLst>
        </p:spPr>
      </p:pic>
      <p:sp>
        <p:nvSpPr>
          <p:cNvPr id="3" name="Tittel 2"/>
          <p:cNvSpPr>
            <a:spLocks noGrp="1"/>
          </p:cNvSpPr>
          <p:nvPr>
            <p:ph type="title"/>
          </p:nvPr>
        </p:nvSpPr>
        <p:spPr>
          <a:xfrm>
            <a:off x="1928794" y="0"/>
            <a:ext cx="7200398" cy="648073"/>
          </a:xfrm>
        </p:spPr>
        <p:txBody>
          <a:bodyPr/>
          <a:lstStyle/>
          <a:p>
            <a:r>
              <a:rPr lang="en-US" dirty="0" smtClean="0"/>
              <a:t>MILITARY SITUATION - maritime</a:t>
            </a:r>
            <a:endParaRPr lang="en-US" dirty="0"/>
          </a:p>
        </p:txBody>
      </p:sp>
      <p:sp>
        <p:nvSpPr>
          <p:cNvPr id="8" name="TekstSylinder 7"/>
          <p:cNvSpPr txBox="1"/>
          <p:nvPr/>
        </p:nvSpPr>
        <p:spPr>
          <a:xfrm>
            <a:off x="6643702" y="1285866"/>
            <a:ext cx="1214446"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err="1" smtClean="0"/>
              <a:t>Pyotr</a:t>
            </a:r>
            <a:r>
              <a:rPr lang="nb-NO" sz="1200" dirty="0" smtClean="0"/>
              <a:t> </a:t>
            </a:r>
            <a:r>
              <a:rPr lang="nb-NO" sz="1200" dirty="0" err="1" smtClean="0"/>
              <a:t>Velikiy</a:t>
            </a:r>
            <a:r>
              <a:rPr lang="nb-NO" sz="1200" dirty="0" smtClean="0"/>
              <a:t> SAG</a:t>
            </a:r>
            <a:endParaRPr lang="nb-NO" sz="1200" dirty="0"/>
          </a:p>
        </p:txBody>
      </p:sp>
      <p:sp>
        <p:nvSpPr>
          <p:cNvPr id="12" name="Ellipse 11"/>
          <p:cNvSpPr/>
          <p:nvPr/>
        </p:nvSpPr>
        <p:spPr>
          <a:xfrm>
            <a:off x="8429652" y="1500180"/>
            <a:ext cx="357190" cy="35719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Rett linje 13"/>
          <p:cNvCxnSpPr>
            <a:stCxn id="8" idx="3"/>
            <a:endCxn id="12" idx="2"/>
          </p:cNvCxnSpPr>
          <p:nvPr/>
        </p:nvCxnSpPr>
        <p:spPr>
          <a:xfrm>
            <a:off x="7858148" y="1414551"/>
            <a:ext cx="571504" cy="2642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Plassholder for innhold 1"/>
          <p:cNvSpPr txBox="1">
            <a:spLocks/>
          </p:cNvSpPr>
          <p:nvPr/>
        </p:nvSpPr>
        <p:spPr>
          <a:xfrm>
            <a:off x="0" y="843558"/>
            <a:ext cx="4572000" cy="4176463"/>
          </a:xfrm>
          <a:prstGeom prst="rect">
            <a:avLst/>
          </a:prstGeom>
        </p:spPr>
        <p:txBody>
          <a:bodyPr vert="horz" lIns="91440" tIns="45720" rIns="91440" bIns="45720" rtlCol="0">
            <a:normAutofit/>
          </a:bodyPr>
          <a:lstStyle/>
          <a:p>
            <a:pPr marL="180975" marR="0" lvl="0" indent="-180975"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200" b="1" i="0" u="none" strike="noStrike" kern="1200" cap="none" spc="0" normalizeH="0" baseline="0" noProof="0" dirty="0" smtClean="0">
                <a:ln>
                  <a:noFill/>
                </a:ln>
                <a:solidFill>
                  <a:schemeClr val="tx1"/>
                </a:solidFill>
                <a:effectLst/>
                <a:uLnTx/>
                <a:uFillTx/>
                <a:latin typeface="+mn-lt"/>
                <a:ea typeface="+mn-ea"/>
                <a:cs typeface="+mn-cs"/>
              </a:rPr>
              <a:t>Notia Navy dispositions:</a:t>
            </a:r>
          </a:p>
          <a:p>
            <a:pPr marL="361950" marR="0" lvl="3" indent="-180975"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000" b="0" i="0" u="none" strike="noStrike" kern="1200" cap="none" spc="0" normalizeH="0" baseline="0" noProof="0" dirty="0" smtClean="0">
                <a:ln>
                  <a:noFill/>
                </a:ln>
                <a:solidFill>
                  <a:schemeClr val="tx1"/>
                </a:solidFill>
                <a:effectLst/>
                <a:uLnTx/>
                <a:uFillTx/>
                <a:latin typeface="+mn-lt"/>
                <a:ea typeface="+mn-ea"/>
                <a:cs typeface="+mn-cs"/>
              </a:rPr>
              <a:t>Most of the Notian Navy</a:t>
            </a:r>
            <a:r>
              <a:rPr kumimoji="0" lang="en-US" sz="1000" b="0" i="0" u="none" strike="noStrike" kern="1200" cap="none" spc="0" normalizeH="0" noProof="0" dirty="0" smtClean="0">
                <a:ln>
                  <a:noFill/>
                </a:ln>
                <a:solidFill>
                  <a:schemeClr val="tx1"/>
                </a:solidFill>
                <a:effectLst/>
                <a:uLnTx/>
                <a:uFillTx/>
                <a:latin typeface="+mn-lt"/>
                <a:ea typeface="+mn-ea"/>
                <a:cs typeface="+mn-cs"/>
              </a:rPr>
              <a:t> are at home base, or in local waters</a:t>
            </a:r>
          </a:p>
          <a:p>
            <a:pPr marL="361950" lvl="3" indent="-180975">
              <a:spcBef>
                <a:spcPct val="20000"/>
              </a:spcBef>
              <a:buFont typeface="Arial" pitchFamily="34" charset="0"/>
              <a:buChar char="–"/>
            </a:pPr>
            <a:r>
              <a:rPr lang="en-US" sz="1000" baseline="0" dirty="0" smtClean="0"/>
              <a:t>Earlier</a:t>
            </a:r>
            <a:r>
              <a:rPr lang="en-US" sz="1000" dirty="0" smtClean="0"/>
              <a:t> this morning (20</a:t>
            </a:r>
            <a:r>
              <a:rPr lang="en-US" sz="1000" baseline="30000" dirty="0" smtClean="0"/>
              <a:t>th</a:t>
            </a:r>
            <a:r>
              <a:rPr lang="en-US" sz="1000" dirty="0" smtClean="0"/>
              <a:t> September, ATO Day 0), the Battle Cruiser </a:t>
            </a:r>
            <a:r>
              <a:rPr lang="nb-NO" sz="1000" dirty="0" err="1" smtClean="0"/>
              <a:t>Pyotr</a:t>
            </a:r>
            <a:r>
              <a:rPr lang="nb-NO" sz="1000" dirty="0" smtClean="0"/>
              <a:t> </a:t>
            </a:r>
            <a:r>
              <a:rPr lang="nb-NO" sz="1000" dirty="0" err="1" smtClean="0"/>
              <a:t>Velikiy</a:t>
            </a:r>
            <a:r>
              <a:rPr lang="nb-NO" sz="1000" dirty="0" smtClean="0"/>
              <a:t> and </a:t>
            </a:r>
            <a:r>
              <a:rPr lang="nb-NO" sz="1000" dirty="0" err="1" smtClean="0"/>
              <a:t>two</a:t>
            </a:r>
            <a:r>
              <a:rPr lang="nb-NO" sz="1000" dirty="0" smtClean="0"/>
              <a:t> </a:t>
            </a:r>
            <a:r>
              <a:rPr lang="nb-NO" sz="1000" dirty="0" err="1" smtClean="0"/>
              <a:t>Rezky</a:t>
            </a:r>
            <a:r>
              <a:rPr lang="nb-NO" sz="1000" dirty="0" smtClean="0"/>
              <a:t> </a:t>
            </a:r>
            <a:r>
              <a:rPr lang="nb-NO" sz="1000" dirty="0" err="1" smtClean="0"/>
              <a:t>class</a:t>
            </a:r>
            <a:r>
              <a:rPr lang="nb-NO" sz="1000" dirty="0" smtClean="0"/>
              <a:t> Frigates </a:t>
            </a:r>
            <a:r>
              <a:rPr lang="nb-NO" sz="1000" dirty="0" err="1" smtClean="0"/>
              <a:t>left</a:t>
            </a:r>
            <a:r>
              <a:rPr lang="nb-NO" sz="1000" dirty="0" smtClean="0"/>
              <a:t> port and </a:t>
            </a:r>
            <a:r>
              <a:rPr lang="nb-NO" sz="1000" dirty="0" err="1" smtClean="0"/>
              <a:t>are</a:t>
            </a:r>
            <a:r>
              <a:rPr lang="nb-NO" sz="1000" dirty="0" smtClean="0"/>
              <a:t> </a:t>
            </a:r>
            <a:r>
              <a:rPr lang="nb-NO" sz="1000" dirty="0" err="1" smtClean="0"/>
              <a:t>currenty</a:t>
            </a:r>
            <a:r>
              <a:rPr lang="nb-NO" sz="1000" dirty="0" smtClean="0"/>
              <a:t> </a:t>
            </a:r>
            <a:r>
              <a:rPr lang="nb-NO" sz="1000" dirty="0" err="1" smtClean="0"/>
              <a:t>about</a:t>
            </a:r>
            <a:r>
              <a:rPr lang="nb-NO" sz="1000" dirty="0" smtClean="0"/>
              <a:t> 130nm NORTH </a:t>
            </a:r>
            <a:r>
              <a:rPr lang="nb-NO" sz="1000" dirty="0" err="1" smtClean="0"/>
              <a:t>of</a:t>
            </a:r>
            <a:r>
              <a:rPr lang="nb-NO" sz="1000" dirty="0" smtClean="0"/>
              <a:t> </a:t>
            </a:r>
            <a:r>
              <a:rPr lang="nb-NO" sz="1000" dirty="0" err="1" smtClean="0"/>
              <a:t>the</a:t>
            </a:r>
            <a:r>
              <a:rPr lang="nb-NO" sz="1000" dirty="0" smtClean="0"/>
              <a:t> Kola Fjord. This is </a:t>
            </a:r>
            <a:r>
              <a:rPr lang="nb-NO" sz="1000" dirty="0" err="1" smtClean="0"/>
              <a:t>assessed</a:t>
            </a:r>
            <a:r>
              <a:rPr lang="nb-NO" sz="1000" dirty="0" smtClean="0"/>
              <a:t> as a SAG, and </a:t>
            </a:r>
            <a:r>
              <a:rPr lang="nb-NO" sz="1000" dirty="0" err="1" smtClean="0"/>
              <a:t>labeled</a:t>
            </a:r>
            <a:r>
              <a:rPr lang="nb-NO" sz="1000" dirty="0" smtClean="0"/>
              <a:t> </a:t>
            </a:r>
            <a:r>
              <a:rPr lang="nb-NO" sz="1000" dirty="0" err="1" smtClean="0"/>
              <a:t>the</a:t>
            </a:r>
            <a:r>
              <a:rPr lang="nb-NO" sz="1000" dirty="0" smtClean="0"/>
              <a:t> </a:t>
            </a:r>
            <a:r>
              <a:rPr lang="nb-NO" sz="1000" dirty="0" err="1" smtClean="0"/>
              <a:t>Pyotr</a:t>
            </a:r>
            <a:r>
              <a:rPr lang="nb-NO" sz="1000" dirty="0" smtClean="0"/>
              <a:t> </a:t>
            </a:r>
            <a:r>
              <a:rPr lang="nb-NO" sz="1000" dirty="0" err="1" smtClean="0"/>
              <a:t>Velikiy</a:t>
            </a:r>
            <a:r>
              <a:rPr lang="nb-NO" sz="1000" dirty="0" smtClean="0"/>
              <a:t> SAG.</a:t>
            </a:r>
          </a:p>
          <a:p>
            <a:pPr marL="361950" lvl="3" indent="-180975">
              <a:spcBef>
                <a:spcPct val="20000"/>
              </a:spcBef>
              <a:buFont typeface="Arial" pitchFamily="34" charset="0"/>
              <a:buChar char="–"/>
            </a:pPr>
            <a:endParaRPr lang="nb-NO" sz="1000" dirty="0" smtClean="0"/>
          </a:p>
          <a:p>
            <a:pPr marL="361950" lvl="3" indent="-180975">
              <a:spcBef>
                <a:spcPct val="20000"/>
              </a:spcBef>
              <a:buFont typeface="Arial" pitchFamily="34" charset="0"/>
              <a:buChar char="–"/>
            </a:pPr>
            <a:endParaRPr lang="nb-NO" sz="1000" dirty="0" smtClean="0"/>
          </a:p>
          <a:p>
            <a:pPr marL="361950" lvl="3" indent="-180975">
              <a:spcBef>
                <a:spcPct val="20000"/>
              </a:spcBef>
              <a:buFont typeface="Arial" pitchFamily="34" charset="0"/>
              <a:buChar char="–"/>
            </a:pPr>
            <a:r>
              <a:rPr lang="nb-NO" sz="1000" dirty="0" smtClean="0"/>
              <a:t>Notian </a:t>
            </a:r>
            <a:r>
              <a:rPr lang="nb-NO" sz="1000" dirty="0" err="1" smtClean="0"/>
              <a:t>Navy</a:t>
            </a:r>
            <a:r>
              <a:rPr lang="nb-NO" sz="1000" dirty="0" smtClean="0"/>
              <a:t>  IAW: </a:t>
            </a:r>
            <a:r>
              <a:rPr lang="nb-NO" sz="1000" b="1" dirty="0" smtClean="0"/>
              <a:t>INTREP VID OPAC-004 - Notian </a:t>
            </a:r>
            <a:r>
              <a:rPr lang="nb-NO" sz="1000" b="1" dirty="0" err="1" smtClean="0"/>
              <a:t>Navy</a:t>
            </a:r>
            <a:endParaRPr lang="nb-NO" sz="1000" b="1" dirty="0" smtClean="0"/>
          </a:p>
          <a:p>
            <a:pPr marL="361950" lvl="3" indent="-180975">
              <a:spcBef>
                <a:spcPct val="20000"/>
              </a:spcBef>
              <a:buFont typeface="Arial" pitchFamily="34" charset="0"/>
              <a:buChar char="–"/>
            </a:pPr>
            <a:endParaRPr lang="nb-NO" sz="1000" dirty="0" smtClean="0"/>
          </a:p>
          <a:p>
            <a:pPr marL="361950" marR="0" lvl="3" indent="-180975"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1"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1"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1"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1"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2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Sylinder 1"/>
          <p:cNvSpPr txBox="1"/>
          <p:nvPr/>
        </p:nvSpPr>
        <p:spPr>
          <a:xfrm>
            <a:off x="0" y="2000246"/>
            <a:ext cx="9144000" cy="923330"/>
          </a:xfrm>
          <a:prstGeom prst="rect">
            <a:avLst/>
          </a:prstGeom>
          <a:noFill/>
        </p:spPr>
        <p:txBody>
          <a:bodyPr wrap="square" rtlCol="0">
            <a:spAutoFit/>
          </a:bodyPr>
          <a:lstStyle/>
          <a:p>
            <a:pPr algn="ctr"/>
            <a:r>
              <a:rPr lang="en-US" sz="5400" b="1" dirty="0" smtClean="0"/>
              <a:t>ADMIN</a:t>
            </a:r>
            <a:endParaRPr lang="en-US" sz="5400" b="1"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52172"/>
            <a:ext cx="9036496" cy="2448272"/>
          </a:xfrm>
        </p:spPr>
        <p:txBody>
          <a:bodyPr>
            <a:normAutofit/>
          </a:bodyPr>
          <a:lstStyle/>
          <a:p>
            <a:r>
              <a:rPr lang="en-US" sz="1600" dirty="0" smtClean="0"/>
              <a:t>Combined Joint Task Force Headquarter (CJTF HQ): Mission maker/event host</a:t>
            </a:r>
          </a:p>
          <a:p>
            <a:r>
              <a:rPr lang="en-US" sz="1600" b="1" dirty="0" smtClean="0"/>
              <a:t>Joint Force Air Component Commander (JFACC): Volunteer 132</a:t>
            </a:r>
            <a:r>
              <a:rPr lang="en-US" sz="1600" b="1" baseline="30000" dirty="0" smtClean="0"/>
              <a:t>nd</a:t>
            </a:r>
            <a:r>
              <a:rPr lang="en-US" sz="1600" b="1" dirty="0" smtClean="0"/>
              <a:t> members/externals</a:t>
            </a:r>
          </a:p>
          <a:p>
            <a:r>
              <a:rPr lang="en-US" sz="1600" b="1" dirty="0" smtClean="0"/>
              <a:t>Air Operations Centre (AOC): JFACC volunteers take turn</a:t>
            </a:r>
          </a:p>
          <a:p>
            <a:r>
              <a:rPr lang="en-US" sz="1600" dirty="0" smtClean="0"/>
              <a:t>Virtual Intelligence Directorate (VID): Mission maker/event host</a:t>
            </a:r>
          </a:p>
          <a:p>
            <a:r>
              <a:rPr lang="en-US" sz="1600" b="1" dirty="0" smtClean="0"/>
              <a:t>Virtual Intelligence Service (VIS): Volunteer 132</a:t>
            </a:r>
            <a:r>
              <a:rPr lang="en-US" sz="1600" b="1" baseline="30000" dirty="0" smtClean="0"/>
              <a:t>nd</a:t>
            </a:r>
            <a:r>
              <a:rPr lang="en-US" sz="1600" b="1" dirty="0" smtClean="0"/>
              <a:t> members/externals</a:t>
            </a:r>
          </a:p>
          <a:p>
            <a:r>
              <a:rPr lang="en-US" sz="1600" b="1" i="1" dirty="0" smtClean="0">
                <a:solidFill>
                  <a:schemeClr val="tx1">
                    <a:lumMod val="50000"/>
                    <a:lumOff val="50000"/>
                  </a:schemeClr>
                </a:solidFill>
              </a:rPr>
              <a:t>LCC Land Component Commander (LCC) – If interest, can be filled by volunteers (need minimum 3)</a:t>
            </a:r>
          </a:p>
          <a:p>
            <a:r>
              <a:rPr lang="en-US" sz="1600" b="1" i="1" dirty="0" smtClean="0">
                <a:solidFill>
                  <a:schemeClr val="tx1">
                    <a:lumMod val="50000"/>
                    <a:lumOff val="50000"/>
                  </a:schemeClr>
                </a:solidFill>
              </a:rPr>
              <a:t>Maritime Component Commander (MCC) - If interest, can be filled by volunteers (need minimum 3)</a:t>
            </a:r>
          </a:p>
          <a:p>
            <a:endParaRPr lang="en-US" sz="1600" b="1" dirty="0" smtClean="0"/>
          </a:p>
          <a:p>
            <a:pPr>
              <a:buNone/>
            </a:pPr>
            <a:endParaRPr lang="en-US" dirty="0"/>
          </a:p>
        </p:txBody>
      </p:sp>
      <p:sp>
        <p:nvSpPr>
          <p:cNvPr id="3" name="Tittel 2"/>
          <p:cNvSpPr>
            <a:spLocks noGrp="1"/>
          </p:cNvSpPr>
          <p:nvPr>
            <p:ph type="title"/>
          </p:nvPr>
        </p:nvSpPr>
        <p:spPr/>
        <p:txBody>
          <a:bodyPr/>
          <a:lstStyle/>
          <a:p>
            <a:r>
              <a:rPr lang="en-US" dirty="0" smtClean="0"/>
              <a:t>FUNCTIONS / ROLES </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p:txBody>
          <a:bodyPr/>
          <a:lstStyle/>
          <a:p>
            <a:r>
              <a:rPr lang="en-US" dirty="0" smtClean="0"/>
              <a:t>What is the OP Arctic Citadel Campaign </a:t>
            </a:r>
          </a:p>
          <a:p>
            <a:r>
              <a:rPr lang="en-US" dirty="0" smtClean="0"/>
              <a:t>Actors</a:t>
            </a:r>
          </a:p>
          <a:p>
            <a:r>
              <a:rPr lang="en-US" dirty="0" smtClean="0"/>
              <a:t>Situation / Road to war</a:t>
            </a:r>
          </a:p>
          <a:p>
            <a:r>
              <a:rPr lang="en-US" dirty="0" smtClean="0"/>
              <a:t>Military start point</a:t>
            </a:r>
          </a:p>
          <a:p>
            <a:r>
              <a:rPr lang="en-US" dirty="0" smtClean="0"/>
              <a:t>Admin</a:t>
            </a:r>
          </a:p>
          <a:p>
            <a:pPr lvl="1"/>
            <a:r>
              <a:rPr lang="en-US" dirty="0" smtClean="0"/>
              <a:t>Functions/Roles</a:t>
            </a:r>
          </a:p>
          <a:p>
            <a:pPr lvl="1"/>
            <a:r>
              <a:rPr lang="en-US" dirty="0" smtClean="0"/>
              <a:t>Products</a:t>
            </a:r>
          </a:p>
          <a:p>
            <a:pPr lvl="1"/>
            <a:r>
              <a:rPr lang="en-US" dirty="0" smtClean="0"/>
              <a:t>Generic timeline</a:t>
            </a:r>
          </a:p>
          <a:p>
            <a:pPr lvl="1"/>
            <a:r>
              <a:rPr lang="en-US" dirty="0" smtClean="0"/>
              <a:t>Information flow/ Where to find information</a:t>
            </a:r>
            <a:endParaRPr lang="en-US" dirty="0"/>
          </a:p>
        </p:txBody>
      </p:sp>
      <p:sp>
        <p:nvSpPr>
          <p:cNvPr id="3" name="Tittel 2"/>
          <p:cNvSpPr>
            <a:spLocks noGrp="1"/>
          </p:cNvSpPr>
          <p:nvPr>
            <p:ph type="title"/>
          </p:nvPr>
        </p:nvSpPr>
        <p:spPr/>
        <p:txBody>
          <a:bodyPr/>
          <a:lstStyle/>
          <a:p>
            <a:r>
              <a:rPr lang="en-US" dirty="0" smtClean="0"/>
              <a:t>AGENDA</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Commander of the entire force (Air, maritime and land forces)</a:t>
            </a:r>
          </a:p>
          <a:p>
            <a:r>
              <a:rPr lang="en-US" sz="1600" dirty="0" smtClean="0"/>
              <a:t>Mission </a:t>
            </a:r>
            <a:r>
              <a:rPr lang="en-US" sz="1600" dirty="0" smtClean="0"/>
              <a:t>designer </a:t>
            </a:r>
            <a:r>
              <a:rPr lang="en-US" sz="1600" dirty="0" smtClean="0"/>
              <a:t>/event host</a:t>
            </a:r>
          </a:p>
          <a:p>
            <a:r>
              <a:rPr lang="en-US" sz="1600" dirty="0" smtClean="0"/>
              <a:t>Ensures to streamline </a:t>
            </a:r>
            <a:r>
              <a:rPr lang="en-US" sz="1600" dirty="0" smtClean="0"/>
              <a:t>events </a:t>
            </a:r>
          </a:p>
          <a:p>
            <a:pPr lvl="1"/>
            <a:r>
              <a:rPr lang="en-US" sz="1400" dirty="0" smtClean="0"/>
              <a:t>realism </a:t>
            </a:r>
            <a:r>
              <a:rPr lang="en-US" sz="1400" dirty="0" err="1" smtClean="0"/>
              <a:t>vs</a:t>
            </a:r>
            <a:r>
              <a:rPr lang="en-US" sz="1400" dirty="0" smtClean="0"/>
              <a:t> DCS limitations</a:t>
            </a:r>
            <a:endParaRPr lang="en-US" sz="1400" dirty="0" smtClean="0"/>
          </a:p>
          <a:p>
            <a:endParaRPr lang="en-US" sz="1600" dirty="0"/>
          </a:p>
        </p:txBody>
      </p:sp>
      <p:sp>
        <p:nvSpPr>
          <p:cNvPr id="3" name="Tittel 2"/>
          <p:cNvSpPr>
            <a:spLocks noGrp="1"/>
          </p:cNvSpPr>
          <p:nvPr>
            <p:ph type="title"/>
          </p:nvPr>
        </p:nvSpPr>
        <p:spPr/>
        <p:txBody>
          <a:bodyPr/>
          <a:lstStyle/>
          <a:p>
            <a:r>
              <a:rPr lang="en-US" dirty="0" smtClean="0"/>
              <a:t>CJTF – 23  HQ</a:t>
            </a:r>
            <a:endParaRPr lang="en-US" dirty="0"/>
          </a:p>
        </p:txBody>
      </p:sp>
      <p:pic>
        <p:nvPicPr>
          <p:cNvPr id="1026" name="Picture 2" descr="D:\GIT PROJECTS\OPAT-background\CJTF-23 logo.png"/>
          <p:cNvPicPr>
            <a:picLocks noChangeAspect="1" noChangeArrowheads="1"/>
          </p:cNvPicPr>
          <p:nvPr/>
        </p:nvPicPr>
        <p:blipFill>
          <a:blip r:embed="rId2" cstate="print"/>
          <a:srcRect/>
          <a:stretch>
            <a:fillRect/>
          </a:stretch>
        </p:blipFill>
        <p:spPr bwMode="auto">
          <a:xfrm>
            <a:off x="5214942" y="857238"/>
            <a:ext cx="3555154" cy="3248022"/>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Commander of Air Forces involved in the operation</a:t>
            </a:r>
          </a:p>
          <a:p>
            <a:r>
              <a:rPr lang="en-US" sz="1600" dirty="0" smtClean="0"/>
              <a:t>Volunteer 132</a:t>
            </a:r>
            <a:r>
              <a:rPr lang="en-US" sz="1600" baseline="30000" dirty="0" smtClean="0"/>
              <a:t>nd</a:t>
            </a:r>
            <a:r>
              <a:rPr lang="en-US" sz="1600" dirty="0" smtClean="0"/>
              <a:t> members</a:t>
            </a:r>
          </a:p>
          <a:p>
            <a:r>
              <a:rPr lang="en-US" sz="1600" dirty="0" smtClean="0"/>
              <a:t>Takes guidance from CJTF-82 HQ, available intelligence, supported by VIS, to develop and execute the air campaign.</a:t>
            </a:r>
          </a:p>
          <a:p>
            <a:endParaRPr lang="en-US" sz="1600" dirty="0" smtClean="0"/>
          </a:p>
          <a:p>
            <a:endParaRPr lang="en-US" sz="1600" dirty="0" smtClean="0"/>
          </a:p>
          <a:p>
            <a:pPr>
              <a:buNone/>
            </a:pPr>
            <a:r>
              <a:rPr lang="en-US" sz="1600" dirty="0" smtClean="0"/>
              <a:t>For details:</a:t>
            </a:r>
          </a:p>
          <a:p>
            <a:r>
              <a:rPr lang="en-US" sz="1600" dirty="0" smtClean="0"/>
              <a:t>See JFACC Instructions (</a:t>
            </a:r>
            <a:r>
              <a:rPr lang="en-US" sz="1600" dirty="0" smtClean="0">
                <a:hlinkClick r:id="rId2"/>
              </a:rPr>
              <a:t>LINK</a:t>
            </a:r>
            <a:r>
              <a:rPr lang="en-US" sz="1600" dirty="0" smtClean="0"/>
              <a:t>)</a:t>
            </a:r>
          </a:p>
          <a:p>
            <a:endParaRPr lang="en-US" sz="1600" dirty="0" smtClean="0"/>
          </a:p>
          <a:p>
            <a:endParaRPr lang="en-US" sz="1600" dirty="0"/>
          </a:p>
        </p:txBody>
      </p:sp>
      <p:sp>
        <p:nvSpPr>
          <p:cNvPr id="3" name="Tittel 2"/>
          <p:cNvSpPr>
            <a:spLocks noGrp="1"/>
          </p:cNvSpPr>
          <p:nvPr>
            <p:ph type="title"/>
          </p:nvPr>
        </p:nvSpPr>
        <p:spPr/>
        <p:txBody>
          <a:bodyPr/>
          <a:lstStyle/>
          <a:p>
            <a:r>
              <a:rPr lang="en-US" dirty="0" smtClean="0"/>
              <a:t>JFACC</a:t>
            </a:r>
            <a:endParaRPr lang="en-US" dirty="0"/>
          </a:p>
        </p:txBody>
      </p:sp>
      <p:pic>
        <p:nvPicPr>
          <p:cNvPr id="4" name="Picture 2" descr="D:\GIT PROJECTS\OPAT-background\JFACC logo.png"/>
          <p:cNvPicPr>
            <a:picLocks noChangeAspect="1" noChangeArrowheads="1"/>
          </p:cNvPicPr>
          <p:nvPr/>
        </p:nvPicPr>
        <p:blipFill>
          <a:blip r:embed="rId3" cstate="print"/>
          <a:srcRect l="2212" t="17767" r="2654"/>
          <a:stretch>
            <a:fillRect/>
          </a:stretch>
        </p:blipFill>
        <p:spPr bwMode="auto">
          <a:xfrm>
            <a:off x="5643570" y="1785932"/>
            <a:ext cx="3071834" cy="1983911"/>
          </a:xfrm>
          <a:prstGeom prst="rect">
            <a:avLst/>
          </a:prstGeom>
          <a:noFill/>
          <a:ln>
            <a:solidFill>
              <a:schemeClr val="tx1"/>
            </a:solidFill>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Translates JFACC daily guidance (Air Operations Directive, AOD) into a executable Air Tasking Order</a:t>
            </a:r>
          </a:p>
          <a:p>
            <a:r>
              <a:rPr lang="en-US" sz="1600" dirty="0" smtClean="0"/>
              <a:t>One member from the JFACC team, responsible for the </a:t>
            </a:r>
            <a:r>
              <a:rPr lang="en-US" sz="1600" dirty="0" err="1" smtClean="0"/>
              <a:t>taskings</a:t>
            </a:r>
            <a:r>
              <a:rPr lang="en-US" sz="1600" dirty="0" smtClean="0"/>
              <a:t> for that specific event IAW JFACC guidance</a:t>
            </a:r>
          </a:p>
        </p:txBody>
      </p:sp>
      <p:sp>
        <p:nvSpPr>
          <p:cNvPr id="3" name="Tittel 2"/>
          <p:cNvSpPr>
            <a:spLocks noGrp="1"/>
          </p:cNvSpPr>
          <p:nvPr>
            <p:ph type="title"/>
          </p:nvPr>
        </p:nvSpPr>
        <p:spPr/>
        <p:txBody>
          <a:bodyPr/>
          <a:lstStyle/>
          <a:p>
            <a:r>
              <a:rPr lang="en-US" dirty="0" smtClean="0"/>
              <a:t>AOC</a:t>
            </a:r>
            <a:endParaRPr lang="en-US" dirty="0"/>
          </a:p>
        </p:txBody>
      </p:sp>
      <p:pic>
        <p:nvPicPr>
          <p:cNvPr id="2051" name="Picture 3" descr="D:\GIT PROJECTS\OPAT-background\AOC logo2.png"/>
          <p:cNvPicPr>
            <a:picLocks noChangeAspect="1" noChangeArrowheads="1"/>
          </p:cNvPicPr>
          <p:nvPr/>
        </p:nvPicPr>
        <p:blipFill>
          <a:blip r:embed="rId2" cstate="print"/>
          <a:srcRect/>
          <a:stretch>
            <a:fillRect/>
          </a:stretch>
        </p:blipFill>
        <p:spPr bwMode="auto">
          <a:xfrm>
            <a:off x="5429256" y="1142990"/>
            <a:ext cx="2707721" cy="2890833"/>
          </a:xfrm>
          <a:prstGeom prst="rect">
            <a:avLst/>
          </a:prstGeom>
          <a:noFill/>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Higher echelon intelligence agency.</a:t>
            </a:r>
          </a:p>
          <a:p>
            <a:r>
              <a:rPr lang="en-US" sz="1600" dirty="0" smtClean="0"/>
              <a:t>Mission designers /event host</a:t>
            </a:r>
          </a:p>
          <a:p>
            <a:r>
              <a:rPr lang="en-US" sz="1600" dirty="0" smtClean="0"/>
              <a:t>A way for mission designers/event hosts to introduce intelligence into the scenario.</a:t>
            </a:r>
          </a:p>
          <a:p>
            <a:r>
              <a:rPr lang="en-US" sz="1600" dirty="0" smtClean="0"/>
              <a:t>Reports will be forwarded to VIS</a:t>
            </a:r>
            <a:endParaRPr lang="en-US" sz="1600" dirty="0"/>
          </a:p>
        </p:txBody>
      </p:sp>
      <p:sp>
        <p:nvSpPr>
          <p:cNvPr id="3" name="Tittel 2"/>
          <p:cNvSpPr>
            <a:spLocks noGrp="1"/>
          </p:cNvSpPr>
          <p:nvPr>
            <p:ph type="title"/>
          </p:nvPr>
        </p:nvSpPr>
        <p:spPr/>
        <p:txBody>
          <a:bodyPr/>
          <a:lstStyle/>
          <a:p>
            <a:r>
              <a:rPr lang="en-US" dirty="0" smtClean="0"/>
              <a:t>VID</a:t>
            </a:r>
            <a:endParaRPr lang="en-US" dirty="0"/>
          </a:p>
        </p:txBody>
      </p:sp>
      <p:pic>
        <p:nvPicPr>
          <p:cNvPr id="5122" name="Picture 2" descr="https://media.discordapp.net/attachments/361618361815138313/738329332224753674/unknown.png?width=665&amp;height=677"/>
          <p:cNvPicPr>
            <a:picLocks noChangeAspect="1" noChangeArrowheads="1"/>
          </p:cNvPicPr>
          <p:nvPr/>
        </p:nvPicPr>
        <p:blipFill>
          <a:blip r:embed="rId2" cstate="print"/>
          <a:srcRect/>
          <a:stretch>
            <a:fillRect/>
          </a:stretch>
        </p:blipFill>
        <p:spPr bwMode="auto">
          <a:xfrm>
            <a:off x="5364088" y="1131590"/>
            <a:ext cx="3112192" cy="3168352"/>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Intelligence agency that supports operations</a:t>
            </a:r>
          </a:p>
          <a:p>
            <a:r>
              <a:rPr lang="en-US" sz="1600" dirty="0" smtClean="0"/>
              <a:t>Volunteer 132</a:t>
            </a:r>
            <a:r>
              <a:rPr lang="en-US" sz="1600" baseline="30000" dirty="0" smtClean="0"/>
              <a:t>nd</a:t>
            </a:r>
            <a:r>
              <a:rPr lang="en-US" sz="1600" dirty="0" smtClean="0"/>
              <a:t> members</a:t>
            </a:r>
          </a:p>
          <a:p>
            <a:r>
              <a:rPr lang="en-US" sz="1600" dirty="0" smtClean="0"/>
              <a:t>Most of the operation will  be intelligence driven, and that intelligence will come from events.</a:t>
            </a:r>
          </a:p>
          <a:p>
            <a:endParaRPr lang="en-US" sz="1600" dirty="0" smtClean="0"/>
          </a:p>
          <a:p>
            <a:pPr>
              <a:buNone/>
            </a:pPr>
            <a:r>
              <a:rPr lang="en-US" sz="1600" dirty="0" smtClean="0"/>
              <a:t>For details:</a:t>
            </a:r>
          </a:p>
          <a:p>
            <a:r>
              <a:rPr lang="en-US" sz="1600" dirty="0" smtClean="0"/>
              <a:t>See VIS Instructions (</a:t>
            </a:r>
            <a:r>
              <a:rPr lang="en-US" sz="1600" dirty="0" smtClean="0">
                <a:hlinkClick r:id="rId2"/>
              </a:rPr>
              <a:t>LINK</a:t>
            </a:r>
            <a:r>
              <a:rPr lang="en-US" sz="1600" dirty="0" smtClean="0"/>
              <a:t>)</a:t>
            </a:r>
          </a:p>
        </p:txBody>
      </p:sp>
      <p:sp>
        <p:nvSpPr>
          <p:cNvPr id="3" name="Tittel 2"/>
          <p:cNvSpPr>
            <a:spLocks noGrp="1"/>
          </p:cNvSpPr>
          <p:nvPr>
            <p:ph type="title"/>
          </p:nvPr>
        </p:nvSpPr>
        <p:spPr/>
        <p:txBody>
          <a:bodyPr/>
          <a:lstStyle/>
          <a:p>
            <a:r>
              <a:rPr lang="en-US" dirty="0" smtClean="0"/>
              <a:t>VIS</a:t>
            </a:r>
            <a:endParaRPr lang="en-US" dirty="0"/>
          </a:p>
        </p:txBody>
      </p:sp>
      <p:pic>
        <p:nvPicPr>
          <p:cNvPr id="4" name="Bilde 3" descr="C:\Users\Sjefen\Desktop\OPUF VIS logo\Virtual_Intelligence_Service_only_logo.PNG"/>
          <p:cNvPicPr/>
          <p:nvPr/>
        </p:nvPicPr>
        <p:blipFill>
          <a:blip r:embed="rId3" cstate="print"/>
          <a:srcRect/>
          <a:stretch>
            <a:fillRect/>
          </a:stretch>
        </p:blipFill>
        <p:spPr bwMode="auto">
          <a:xfrm>
            <a:off x="5724128" y="1419622"/>
            <a:ext cx="2696716" cy="2304256"/>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ADA9419-33EC-626E-C3F0-460FB2AED1E8}"/>
              </a:ext>
            </a:extLst>
          </p:cNvPr>
          <p:cNvSpPr txBox="1"/>
          <p:nvPr/>
        </p:nvSpPr>
        <p:spPr>
          <a:xfrm>
            <a:off x="1684992" y="1612370"/>
            <a:ext cx="1341783" cy="761747"/>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Process raw intel</a:t>
            </a:r>
          </a:p>
          <a:p>
            <a:pPr marL="214313" indent="-214313">
              <a:buFont typeface="Calibri"/>
              <a:buChar char="-"/>
            </a:pPr>
            <a:r>
              <a:rPr lang="en-US" sz="900" dirty="0">
                <a:cs typeface="Calibri"/>
              </a:rPr>
              <a:t>Plot locations on .</a:t>
            </a:r>
            <a:r>
              <a:rPr lang="en-US" sz="900" dirty="0" err="1">
                <a:cs typeface="Calibri"/>
              </a:rPr>
              <a:t>cf</a:t>
            </a:r>
            <a:endParaRPr lang="en-US" sz="900" dirty="0">
              <a:cs typeface="Calibri"/>
            </a:endParaRPr>
          </a:p>
          <a:p>
            <a:pPr marL="214313" indent="-214313">
              <a:buFont typeface="Calibri"/>
              <a:buChar char="-"/>
            </a:pPr>
            <a:r>
              <a:rPr lang="en-US" sz="900" dirty="0">
                <a:cs typeface="Calibri"/>
              </a:rPr>
              <a:t>Update OOB</a:t>
            </a:r>
          </a:p>
          <a:p>
            <a:pPr marL="214313" indent="-214313">
              <a:buFont typeface="Calibri"/>
              <a:buChar char="-"/>
            </a:pPr>
            <a:r>
              <a:rPr lang="en-US" sz="900" dirty="0">
                <a:cs typeface="Calibri"/>
              </a:rPr>
              <a:t>Update IR list</a:t>
            </a:r>
          </a:p>
          <a:p>
            <a:pPr marL="214313" indent="-214313">
              <a:buFont typeface="Calibri"/>
              <a:buChar char="-"/>
            </a:pPr>
            <a:r>
              <a:rPr lang="en-US" sz="900" dirty="0">
                <a:cs typeface="Calibri"/>
              </a:rPr>
              <a:t>Update VIS Timeline</a:t>
            </a:r>
          </a:p>
        </p:txBody>
      </p:sp>
      <p:sp>
        <p:nvSpPr>
          <p:cNvPr id="6" name="TextBox 5">
            <a:extLst>
              <a:ext uri="{FF2B5EF4-FFF2-40B4-BE49-F238E27FC236}">
                <a16:creationId xmlns="" xmlns:a16="http://schemas.microsoft.com/office/drawing/2014/main" id="{9A98B4E7-E4ED-3E3E-FD23-7BB5B8AD85D3}"/>
              </a:ext>
            </a:extLst>
          </p:cNvPr>
          <p:cNvSpPr txBox="1"/>
          <p:nvPr/>
        </p:nvSpPr>
        <p:spPr>
          <a:xfrm>
            <a:off x="3561004" y="1610818"/>
            <a:ext cx="1625980" cy="623248"/>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Analyse intel</a:t>
            </a:r>
          </a:p>
          <a:p>
            <a:pPr marL="214313" indent="-214313">
              <a:buFont typeface="Calibri"/>
              <a:buChar char="-"/>
            </a:pPr>
            <a:r>
              <a:rPr lang="en-US" sz="900" dirty="0">
                <a:cs typeface="Calibri"/>
              </a:rPr>
              <a:t>Prepare new .</a:t>
            </a:r>
            <a:r>
              <a:rPr lang="en-US" sz="900" dirty="0" err="1">
                <a:cs typeface="Calibri"/>
              </a:rPr>
              <a:t>cf</a:t>
            </a:r>
            <a:r>
              <a:rPr lang="en-US" sz="900" dirty="0">
                <a:cs typeface="Calibri"/>
              </a:rPr>
              <a:t> summaries</a:t>
            </a:r>
          </a:p>
          <a:p>
            <a:pPr marL="214313" indent="-214313">
              <a:buFont typeface="Calibri"/>
              <a:buChar char="-"/>
            </a:pPr>
            <a:r>
              <a:rPr lang="en-US" sz="900" dirty="0">
                <a:cs typeface="Calibri"/>
              </a:rPr>
              <a:t>Determine COAs</a:t>
            </a:r>
          </a:p>
          <a:p>
            <a:pPr marL="214313" indent="-214313">
              <a:buFont typeface="Calibri"/>
              <a:buChar char="-"/>
            </a:pPr>
            <a:r>
              <a:rPr lang="en-US" sz="900" dirty="0">
                <a:cs typeface="Calibri"/>
              </a:rPr>
              <a:t>Update IR list</a:t>
            </a:r>
          </a:p>
        </p:txBody>
      </p:sp>
      <p:sp>
        <p:nvSpPr>
          <p:cNvPr id="7" name="TextBox 6">
            <a:extLst>
              <a:ext uri="{FF2B5EF4-FFF2-40B4-BE49-F238E27FC236}">
                <a16:creationId xmlns="" xmlns:a16="http://schemas.microsoft.com/office/drawing/2014/main" id="{37BF554D-D503-FDB9-3856-505E8C05C94A}"/>
              </a:ext>
            </a:extLst>
          </p:cNvPr>
          <p:cNvSpPr txBox="1"/>
          <p:nvPr/>
        </p:nvSpPr>
        <p:spPr>
          <a:xfrm>
            <a:off x="5666856" y="1635665"/>
            <a:ext cx="1927259" cy="484748"/>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Targeting meeting planning</a:t>
            </a:r>
          </a:p>
          <a:p>
            <a:pPr marL="214313" indent="-214313">
              <a:buFont typeface="Calibri"/>
              <a:buChar char="-"/>
            </a:pPr>
            <a:r>
              <a:rPr lang="en-US" sz="900" dirty="0">
                <a:cs typeface="Calibri"/>
              </a:rPr>
              <a:t>Decide target recommendations</a:t>
            </a:r>
          </a:p>
          <a:p>
            <a:pPr marL="214313" indent="-214313">
              <a:buFont typeface="Calibri"/>
              <a:buChar char="-"/>
            </a:pPr>
            <a:r>
              <a:rPr lang="en-US" sz="900" dirty="0">
                <a:cs typeface="Calibri"/>
              </a:rPr>
              <a:t>Prepare presentation</a:t>
            </a:r>
            <a:endParaRPr lang="en-US" sz="900" dirty="0"/>
          </a:p>
        </p:txBody>
      </p:sp>
      <p:sp>
        <p:nvSpPr>
          <p:cNvPr id="8" name="Arrow: Right 7">
            <a:extLst>
              <a:ext uri="{FF2B5EF4-FFF2-40B4-BE49-F238E27FC236}">
                <a16:creationId xmlns="" xmlns:a16="http://schemas.microsoft.com/office/drawing/2014/main" id="{2FFD9C04-7C11-F84E-D931-DDA91A9BAF70}"/>
              </a:ext>
            </a:extLst>
          </p:cNvPr>
          <p:cNvSpPr/>
          <p:nvPr/>
        </p:nvSpPr>
        <p:spPr>
          <a:xfrm>
            <a:off x="3064048" y="1815813"/>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0" name="Arrow: Right 9">
            <a:extLst>
              <a:ext uri="{FF2B5EF4-FFF2-40B4-BE49-F238E27FC236}">
                <a16:creationId xmlns="" xmlns:a16="http://schemas.microsoft.com/office/drawing/2014/main" id="{2386C553-5F68-CE54-1C8B-D59CA1F7F42B}"/>
              </a:ext>
            </a:extLst>
          </p:cNvPr>
          <p:cNvSpPr/>
          <p:nvPr/>
        </p:nvSpPr>
        <p:spPr>
          <a:xfrm>
            <a:off x="5204066" y="1815812"/>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1" name="TextBox 10">
            <a:extLst>
              <a:ext uri="{FF2B5EF4-FFF2-40B4-BE49-F238E27FC236}">
                <a16:creationId xmlns="" xmlns:a16="http://schemas.microsoft.com/office/drawing/2014/main" id="{87A8098E-253F-FB9B-29A6-1E67863864EC}"/>
              </a:ext>
            </a:extLst>
          </p:cNvPr>
          <p:cNvSpPr txBox="1"/>
          <p:nvPr/>
        </p:nvSpPr>
        <p:spPr>
          <a:xfrm>
            <a:off x="5887380" y="2732075"/>
            <a:ext cx="1476892" cy="761747"/>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Targeting Meeting</a:t>
            </a:r>
          </a:p>
          <a:p>
            <a:pPr marL="128588" indent="-128588">
              <a:buFont typeface="Calibri"/>
              <a:buChar char="-"/>
            </a:pPr>
            <a:r>
              <a:rPr lang="en-US" sz="900" dirty="0">
                <a:cs typeface="Calibri"/>
              </a:rPr>
              <a:t>See TTP for rough agenda</a:t>
            </a:r>
          </a:p>
          <a:p>
            <a:pPr marL="128588" indent="-128588">
              <a:buFont typeface="Calibri"/>
              <a:buChar char="-"/>
            </a:pPr>
            <a:r>
              <a:rPr lang="en-US" sz="900" dirty="0">
                <a:cs typeface="Calibri"/>
              </a:rPr>
              <a:t>VIS present first</a:t>
            </a:r>
          </a:p>
          <a:p>
            <a:pPr marL="128588" indent="-128588">
              <a:buFont typeface="Calibri"/>
              <a:buChar char="-"/>
            </a:pPr>
            <a:r>
              <a:rPr lang="en-US" sz="900" dirty="0">
                <a:cs typeface="Calibri"/>
              </a:rPr>
              <a:t>JFACC present next</a:t>
            </a:r>
          </a:p>
          <a:p>
            <a:pPr marL="128588" indent="-128588">
              <a:buFont typeface="Calibri"/>
              <a:buChar char="-"/>
            </a:pPr>
            <a:r>
              <a:rPr lang="en-US" sz="900" dirty="0">
                <a:cs typeface="Calibri"/>
              </a:rPr>
              <a:t>Discuss target priorities</a:t>
            </a:r>
          </a:p>
        </p:txBody>
      </p:sp>
      <p:sp>
        <p:nvSpPr>
          <p:cNvPr id="14" name="TextBox 13">
            <a:extLst>
              <a:ext uri="{FF2B5EF4-FFF2-40B4-BE49-F238E27FC236}">
                <a16:creationId xmlns="" xmlns:a16="http://schemas.microsoft.com/office/drawing/2014/main" id="{7D83FCDD-B597-0AB0-4CF1-76527EAD9208}"/>
              </a:ext>
            </a:extLst>
          </p:cNvPr>
          <p:cNvSpPr txBox="1"/>
          <p:nvPr/>
        </p:nvSpPr>
        <p:spPr>
          <a:xfrm>
            <a:off x="3710091" y="2794194"/>
            <a:ext cx="1625980" cy="1177245"/>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Present intel</a:t>
            </a:r>
          </a:p>
          <a:p>
            <a:pPr marL="214313" indent="-214313">
              <a:buFont typeface="Calibri"/>
              <a:buChar char="-"/>
            </a:pPr>
            <a:r>
              <a:rPr lang="en-US" sz="900" dirty="0">
                <a:cs typeface="Calibri"/>
              </a:rPr>
              <a:t>Ideally only once </a:t>
            </a:r>
            <a:r>
              <a:rPr lang="en-US" sz="900" dirty="0" smtClean="0">
                <a:cs typeface="Calibri"/>
              </a:rPr>
              <a:t>VIS </a:t>
            </a:r>
            <a:r>
              <a:rPr lang="en-US" sz="900" dirty="0">
                <a:cs typeface="Calibri"/>
              </a:rPr>
              <a:t>know JFACC's plan</a:t>
            </a:r>
          </a:p>
          <a:p>
            <a:pPr marL="214313" indent="-214313">
              <a:buFont typeface="Calibri"/>
              <a:buChar char="-"/>
            </a:pPr>
            <a:r>
              <a:rPr lang="en-US" sz="900" dirty="0">
                <a:cs typeface="Calibri"/>
              </a:rPr>
              <a:t>Produce any further deliverables that may be needed (e.g. .</a:t>
            </a:r>
            <a:r>
              <a:rPr lang="en-US" sz="900" dirty="0" err="1">
                <a:cs typeface="Calibri"/>
              </a:rPr>
              <a:t>cf</a:t>
            </a:r>
            <a:r>
              <a:rPr lang="en-US" sz="900" dirty="0">
                <a:cs typeface="Calibri"/>
              </a:rPr>
              <a:t> layers, extra info on particular targets)</a:t>
            </a:r>
          </a:p>
        </p:txBody>
      </p:sp>
      <p:sp>
        <p:nvSpPr>
          <p:cNvPr id="15" name="Arrow: Right 14">
            <a:extLst>
              <a:ext uri="{FF2B5EF4-FFF2-40B4-BE49-F238E27FC236}">
                <a16:creationId xmlns="" xmlns:a16="http://schemas.microsoft.com/office/drawing/2014/main" id="{F829DF44-7910-9B2E-A5B0-3A3A35B7F66F}"/>
              </a:ext>
            </a:extLst>
          </p:cNvPr>
          <p:cNvSpPr/>
          <p:nvPr/>
        </p:nvSpPr>
        <p:spPr>
          <a:xfrm rot="5400000">
            <a:off x="6393655" y="2343828"/>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6" name="TextBox 15">
            <a:extLst>
              <a:ext uri="{FF2B5EF4-FFF2-40B4-BE49-F238E27FC236}">
                <a16:creationId xmlns="" xmlns:a16="http://schemas.microsoft.com/office/drawing/2014/main" id="{E50FA681-E511-D4DF-F0F5-28E5A21DEF5E}"/>
              </a:ext>
            </a:extLst>
          </p:cNvPr>
          <p:cNvSpPr txBox="1"/>
          <p:nvPr/>
        </p:nvSpPr>
        <p:spPr>
          <a:xfrm>
            <a:off x="1684992" y="2868737"/>
            <a:ext cx="1476892" cy="1315745"/>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Pilots fly mission and report intel</a:t>
            </a:r>
          </a:p>
          <a:p>
            <a:pPr marL="128588" indent="-128588">
              <a:buFont typeface="Calibri"/>
              <a:buChar char="-"/>
            </a:pPr>
            <a:r>
              <a:rPr lang="en-US" sz="900" dirty="0">
                <a:cs typeface="Calibri"/>
              </a:rPr>
              <a:t>Should all be reported in Campaign Manager</a:t>
            </a:r>
          </a:p>
          <a:p>
            <a:pPr marL="128588" indent="-128588">
              <a:buFont typeface="Calibri"/>
              <a:buChar char="-"/>
            </a:pPr>
            <a:r>
              <a:rPr lang="en-US" sz="900" dirty="0">
                <a:cs typeface="Calibri"/>
              </a:rPr>
              <a:t>Sometimes need to look at AARs as well</a:t>
            </a:r>
          </a:p>
          <a:p>
            <a:pPr marL="128588" indent="-128588">
              <a:buFont typeface="Calibri"/>
              <a:buChar char="-"/>
            </a:pPr>
            <a:r>
              <a:rPr lang="en-US" sz="900" dirty="0">
                <a:cs typeface="Calibri"/>
              </a:rPr>
              <a:t>VID summary and JFC Guidance can also provide further info</a:t>
            </a:r>
          </a:p>
        </p:txBody>
      </p:sp>
      <p:sp>
        <p:nvSpPr>
          <p:cNvPr id="17" name="Arrow: Right 16">
            <a:extLst>
              <a:ext uri="{FF2B5EF4-FFF2-40B4-BE49-F238E27FC236}">
                <a16:creationId xmlns="" xmlns:a16="http://schemas.microsoft.com/office/drawing/2014/main" id="{B2ABEFCA-C2A1-3EA7-3E57-8A0EE384BBC7}"/>
              </a:ext>
            </a:extLst>
          </p:cNvPr>
          <p:cNvSpPr/>
          <p:nvPr/>
        </p:nvSpPr>
        <p:spPr>
          <a:xfrm rot="10800000">
            <a:off x="5396637" y="3073732"/>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8" name="Arrow: Right 17">
            <a:extLst>
              <a:ext uri="{FF2B5EF4-FFF2-40B4-BE49-F238E27FC236}">
                <a16:creationId xmlns="" xmlns:a16="http://schemas.microsoft.com/office/drawing/2014/main" id="{A4040A4C-4518-2F4B-6B61-B3C02D066B72}"/>
              </a:ext>
            </a:extLst>
          </p:cNvPr>
          <p:cNvSpPr/>
          <p:nvPr/>
        </p:nvSpPr>
        <p:spPr>
          <a:xfrm rot="10800000">
            <a:off x="3197603" y="3073732"/>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9" name="Arrow: Right 18">
            <a:extLst>
              <a:ext uri="{FF2B5EF4-FFF2-40B4-BE49-F238E27FC236}">
                <a16:creationId xmlns="" xmlns:a16="http://schemas.microsoft.com/office/drawing/2014/main" id="{4E89E795-2B3D-CF67-C4C5-F01225B1AB55}"/>
              </a:ext>
            </a:extLst>
          </p:cNvPr>
          <p:cNvSpPr/>
          <p:nvPr/>
        </p:nvSpPr>
        <p:spPr>
          <a:xfrm rot="16200000">
            <a:off x="2122935" y="2542610"/>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22" name="TextBox 21">
            <a:extLst>
              <a:ext uri="{FF2B5EF4-FFF2-40B4-BE49-F238E27FC236}">
                <a16:creationId xmlns="" xmlns:a16="http://schemas.microsoft.com/office/drawing/2014/main" id="{A366D4E4-1BE8-6AAB-1587-B344062D1D09}"/>
              </a:ext>
            </a:extLst>
          </p:cNvPr>
          <p:cNvSpPr txBox="1"/>
          <p:nvPr/>
        </p:nvSpPr>
        <p:spPr>
          <a:xfrm>
            <a:off x="1014100" y="960114"/>
            <a:ext cx="1341783" cy="207749"/>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Targeting Cycle</a:t>
            </a:r>
            <a:endParaRPr lang="en-US" dirty="0"/>
          </a:p>
        </p:txBody>
      </p:sp>
      <p:sp>
        <p:nvSpPr>
          <p:cNvPr id="23" name="Tittel 2"/>
          <p:cNvSpPr txBox="1">
            <a:spLocks/>
          </p:cNvSpPr>
          <p:nvPr/>
        </p:nvSpPr>
        <p:spPr>
          <a:xfrm>
            <a:off x="0" y="0"/>
            <a:ext cx="9129192" cy="648073"/>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chemeClr val="bg1"/>
                </a:solidFill>
                <a:effectLst/>
                <a:uLnTx/>
                <a:uFillTx/>
                <a:latin typeface="+mj-lt"/>
                <a:ea typeface="+mj-ea"/>
                <a:cs typeface="+mj-cs"/>
              </a:rPr>
              <a:t>VIS Cycle (Per ATO Day)</a:t>
            </a:r>
            <a:endParaRPr kumimoji="0" lang="en-US" sz="2800" b="1" i="0" u="none" strike="noStrike" kern="1200" cap="none" spc="0" normalizeH="0" baseline="0" noProof="0" dirty="0">
              <a:ln>
                <a:noFill/>
              </a:ln>
              <a:solidFill>
                <a:schemeClr val="bg1"/>
              </a:solidFill>
              <a:effectLst/>
              <a:uLnTx/>
              <a:uFillTx/>
              <a:latin typeface="+mj-lt"/>
              <a:ea typeface="+mj-ea"/>
              <a:cs typeface="+mj-cs"/>
            </a:endParaRPr>
          </a:p>
        </p:txBody>
      </p:sp>
    </p:spTree>
    <p:extLst>
      <p:ext uri="{BB962C8B-B14F-4D97-AF65-F5344CB8AC3E}">
        <p14:creationId xmlns="" xmlns:p14="http://schemas.microsoft.com/office/powerpoint/2010/main" val="10985722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9144000" cy="4176463"/>
          </a:xfrm>
        </p:spPr>
        <p:txBody>
          <a:bodyPr>
            <a:normAutofit/>
          </a:bodyPr>
          <a:lstStyle/>
          <a:p>
            <a:pPr marL="361950" indent="-180975"/>
            <a:r>
              <a:rPr lang="en-US" sz="1600" dirty="0" smtClean="0"/>
              <a:t>Minimum 14 days between each ATO day (real world days)</a:t>
            </a:r>
          </a:p>
          <a:p>
            <a:pPr marL="361950" indent="-180975"/>
            <a:r>
              <a:rPr lang="en-US" sz="1600" dirty="0" smtClean="0"/>
              <a:t>Each ATO day is broken down into two events (DX.1 and DX.2. Time between DX.1 and DX.2 can be one week or more).</a:t>
            </a:r>
          </a:p>
          <a:p>
            <a:pPr marL="361950" lvl="0" indent="-180975">
              <a:buNone/>
            </a:pPr>
            <a:endParaRPr lang="en-US" sz="1600" dirty="0" smtClean="0"/>
          </a:p>
          <a:p>
            <a:pPr marL="361950" lvl="0" indent="-180975"/>
            <a:r>
              <a:rPr lang="en-US" sz="1600" dirty="0" smtClean="0"/>
              <a:t>Day 1: Event D1.2, campaign day 1 (Sunday)   (Last event of the previous ATO day)</a:t>
            </a:r>
            <a:endParaRPr lang="nb-NO" sz="1600" dirty="0" smtClean="0"/>
          </a:p>
          <a:p>
            <a:pPr marL="361950" lvl="0" indent="-180975"/>
            <a:r>
              <a:rPr lang="en-US" sz="1600" dirty="0" smtClean="0"/>
              <a:t>Day 2: AARs and BDAs to be provided by pilots (Monday)</a:t>
            </a:r>
            <a:endParaRPr lang="nb-NO" sz="1600" dirty="0" smtClean="0"/>
          </a:p>
          <a:p>
            <a:pPr marL="361950" lvl="0" indent="-180975"/>
            <a:r>
              <a:rPr lang="en-US" sz="1600" dirty="0" smtClean="0"/>
              <a:t>Day 3-8: VIS production and publish new INTSUM NLT Day 8 (Monday)</a:t>
            </a:r>
            <a:endParaRPr lang="nb-NO" sz="1600" dirty="0" smtClean="0"/>
          </a:p>
          <a:p>
            <a:pPr marL="361950" lvl="0" indent="-180975"/>
            <a:r>
              <a:rPr lang="en-US" sz="1600" dirty="0" smtClean="0"/>
              <a:t>Day 8-12: JFACC guidance to AOC (publish new AOD, NLT Day 12, Friday) (supported by VIS throughout)</a:t>
            </a:r>
            <a:endParaRPr lang="nb-NO" sz="1600" dirty="0" smtClean="0"/>
          </a:p>
          <a:p>
            <a:pPr marL="361950" lvl="0" indent="-180975"/>
            <a:r>
              <a:rPr lang="en-US" sz="1600" dirty="0" smtClean="0"/>
              <a:t>Day 12: AOC work day: </a:t>
            </a:r>
            <a:r>
              <a:rPr lang="en-US" sz="1600" dirty="0" err="1" smtClean="0"/>
              <a:t>Taskings</a:t>
            </a:r>
            <a:r>
              <a:rPr lang="en-US" sz="1600" dirty="0" smtClean="0"/>
              <a:t>/briefing/assignments (Friday)</a:t>
            </a:r>
            <a:endParaRPr lang="nb-NO" sz="1600" dirty="0" smtClean="0"/>
          </a:p>
          <a:p>
            <a:pPr marL="361950" lvl="0" indent="-180975"/>
            <a:r>
              <a:rPr lang="en-US" sz="1600" dirty="0" smtClean="0"/>
              <a:t>Day 13+14: Pilots planning days</a:t>
            </a:r>
            <a:endParaRPr lang="nb-NO" sz="1600" dirty="0" smtClean="0"/>
          </a:p>
          <a:p>
            <a:pPr marL="361950" lvl="0" indent="-180975"/>
            <a:r>
              <a:rPr lang="en-US" sz="1600" dirty="0" smtClean="0"/>
              <a:t>Day 14: Event D2.1, campaign day 2 (Sunday)</a:t>
            </a:r>
          </a:p>
          <a:p>
            <a:pPr marL="361950" lvl="0" indent="-180975"/>
            <a:r>
              <a:rPr lang="en-US" sz="1600" dirty="0" smtClean="0"/>
              <a:t>Day 21: Event D2.2, campaign day 2 (Sunday)</a:t>
            </a:r>
            <a:endParaRPr lang="nb-NO" sz="1600" dirty="0"/>
          </a:p>
        </p:txBody>
      </p:sp>
      <p:sp>
        <p:nvSpPr>
          <p:cNvPr id="3" name="Tittel 2"/>
          <p:cNvSpPr>
            <a:spLocks noGrp="1"/>
          </p:cNvSpPr>
          <p:nvPr>
            <p:ph type="title"/>
          </p:nvPr>
        </p:nvSpPr>
        <p:spPr/>
        <p:txBody>
          <a:bodyPr/>
          <a:lstStyle/>
          <a:p>
            <a:r>
              <a:rPr lang="en-US" dirty="0" smtClean="0"/>
              <a:t>GENERIC TIMELINE</a:t>
            </a: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785801"/>
            <a:ext cx="9144000" cy="4429156"/>
          </a:xfrm>
        </p:spPr>
        <p:txBody>
          <a:bodyPr>
            <a:normAutofit/>
          </a:bodyPr>
          <a:lstStyle/>
          <a:p>
            <a:pPr indent="-161925"/>
            <a:r>
              <a:rPr lang="en-US" sz="1400" dirty="0" smtClean="0"/>
              <a:t>CJTF-23 Operation order (OPORDER)</a:t>
            </a:r>
          </a:p>
          <a:p>
            <a:pPr indent="-161925"/>
            <a:r>
              <a:rPr lang="en-US" sz="1400" dirty="0" smtClean="0"/>
              <a:t>JFACC Joint Air Operations Plan (JAOP)</a:t>
            </a:r>
          </a:p>
          <a:p>
            <a:pPr indent="-161925"/>
            <a:r>
              <a:rPr lang="en-US" sz="1400" dirty="0" smtClean="0"/>
              <a:t>SPINS (Special Instructions)</a:t>
            </a:r>
          </a:p>
          <a:p>
            <a:pPr indent="-161925"/>
            <a:r>
              <a:rPr lang="en-US" sz="1400" dirty="0" smtClean="0"/>
              <a:t>Airspace Control Plan</a:t>
            </a:r>
          </a:p>
          <a:p>
            <a:pPr indent="-161925"/>
            <a:r>
              <a:rPr lang="en-US" sz="1400" dirty="0" smtClean="0"/>
              <a:t>Air Operations Directive (AOD)</a:t>
            </a:r>
          </a:p>
          <a:p>
            <a:pPr indent="-161925"/>
            <a:r>
              <a:rPr lang="en-US" sz="1400" dirty="0" smtClean="0"/>
              <a:t>Airspace Control Order</a:t>
            </a:r>
          </a:p>
          <a:p>
            <a:pPr indent="-161925"/>
            <a:r>
              <a:rPr lang="en-US" sz="1400" dirty="0" smtClean="0"/>
              <a:t>Joint Target List (JTL)</a:t>
            </a:r>
          </a:p>
          <a:p>
            <a:pPr indent="-161925"/>
            <a:r>
              <a:rPr lang="en-US" sz="1400" dirty="0" smtClean="0"/>
              <a:t>Joint Prioritized Target List (JPTL)</a:t>
            </a:r>
          </a:p>
          <a:p>
            <a:pPr indent="-161925"/>
            <a:r>
              <a:rPr lang="en-US" sz="1400" dirty="0" smtClean="0"/>
              <a:t>Time Sensitive Target (TST) Matrix</a:t>
            </a:r>
          </a:p>
          <a:p>
            <a:pPr indent="-161925"/>
            <a:r>
              <a:rPr lang="en-US" sz="1400" dirty="0" smtClean="0"/>
              <a:t>Intelligence Report (INTREP)</a:t>
            </a:r>
          </a:p>
          <a:p>
            <a:pPr marL="542925" lvl="2" indent="-180975"/>
            <a:r>
              <a:rPr lang="en-US" sz="1200" dirty="0" smtClean="0"/>
              <a:t>Basic </a:t>
            </a:r>
            <a:r>
              <a:rPr lang="en-US" sz="1200" dirty="0" err="1" smtClean="0"/>
              <a:t>Intrep</a:t>
            </a:r>
            <a:r>
              <a:rPr lang="en-US" sz="1200" dirty="0" smtClean="0"/>
              <a:t> (Common to all 132</a:t>
            </a:r>
            <a:r>
              <a:rPr lang="en-US" sz="1200" baseline="30000" dirty="0" smtClean="0"/>
              <a:t>nd</a:t>
            </a:r>
            <a:r>
              <a:rPr lang="en-US" sz="1200" dirty="0" smtClean="0"/>
              <a:t> events)</a:t>
            </a:r>
          </a:p>
          <a:p>
            <a:pPr marL="542925" lvl="2" indent="-180975"/>
            <a:r>
              <a:rPr lang="en-US" sz="1200" dirty="0" smtClean="0"/>
              <a:t>OPAC specific reports (Specific to OPAC only)</a:t>
            </a:r>
          </a:p>
          <a:p>
            <a:pPr indent="-161925"/>
            <a:r>
              <a:rPr lang="en-US" sz="1400" dirty="0" smtClean="0"/>
              <a:t>Intelligence Summary (INTSUM)</a:t>
            </a:r>
          </a:p>
          <a:p>
            <a:pPr marL="542925" lvl="2" indent="-180975"/>
            <a:r>
              <a:rPr lang="en-US" sz="1200" dirty="0" smtClean="0"/>
              <a:t>Per Event</a:t>
            </a:r>
          </a:p>
          <a:p>
            <a:pPr indent="-161925"/>
            <a:r>
              <a:rPr lang="en-US" sz="1400" dirty="0" smtClean="0"/>
              <a:t>Target Folder (TF)</a:t>
            </a:r>
          </a:p>
          <a:p>
            <a:pPr indent="-161925"/>
            <a:r>
              <a:rPr lang="en-US" sz="1400" dirty="0" err="1" smtClean="0"/>
              <a:t>Combatflite</a:t>
            </a:r>
            <a:r>
              <a:rPr lang="en-US" sz="1400" dirty="0" smtClean="0"/>
              <a:t> layers</a:t>
            </a:r>
          </a:p>
        </p:txBody>
      </p:sp>
      <p:sp>
        <p:nvSpPr>
          <p:cNvPr id="3" name="Tittel 2"/>
          <p:cNvSpPr>
            <a:spLocks noGrp="1"/>
          </p:cNvSpPr>
          <p:nvPr>
            <p:ph type="title"/>
          </p:nvPr>
        </p:nvSpPr>
        <p:spPr/>
        <p:txBody>
          <a:bodyPr/>
          <a:lstStyle/>
          <a:p>
            <a:r>
              <a:rPr lang="en-US" dirty="0" smtClean="0"/>
              <a:t>PRODUCTS</a:t>
            </a:r>
            <a:endParaRPr lang="en-US" dirty="0"/>
          </a:p>
        </p:txBody>
      </p:sp>
      <p:pic>
        <p:nvPicPr>
          <p:cNvPr id="1027" name="Picture 3"/>
          <p:cNvPicPr>
            <a:picLocks noChangeAspect="1" noChangeArrowheads="1"/>
          </p:cNvPicPr>
          <p:nvPr/>
        </p:nvPicPr>
        <p:blipFill>
          <a:blip r:embed="rId2" cstate="print"/>
          <a:srcRect/>
          <a:stretch>
            <a:fillRect/>
          </a:stretch>
        </p:blipFill>
        <p:spPr bwMode="auto">
          <a:xfrm>
            <a:off x="5500694" y="698156"/>
            <a:ext cx="1928826" cy="3432504"/>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1026" name="Picture 2"/>
          <p:cNvPicPr>
            <a:picLocks noChangeAspect="1" noChangeArrowheads="1"/>
          </p:cNvPicPr>
          <p:nvPr/>
        </p:nvPicPr>
        <p:blipFill>
          <a:blip r:embed="rId3" cstate="print"/>
          <a:srcRect/>
          <a:stretch>
            <a:fillRect/>
          </a:stretch>
        </p:blipFill>
        <p:spPr bwMode="auto">
          <a:xfrm>
            <a:off x="6429388" y="3286130"/>
            <a:ext cx="2534476" cy="1428760"/>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61" name="Rett pil 60"/>
          <p:cNvCxnSpPr>
            <a:endCxn id="6" idx="3"/>
          </p:cNvCxnSpPr>
          <p:nvPr/>
        </p:nvCxnSpPr>
        <p:spPr>
          <a:xfrm flipH="1">
            <a:off x="4716016" y="2787774"/>
            <a:ext cx="2664296" cy="1072109"/>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4" name="Rett pil 63"/>
          <p:cNvCxnSpPr>
            <a:endCxn id="7" idx="0"/>
          </p:cNvCxnSpPr>
          <p:nvPr/>
        </p:nvCxnSpPr>
        <p:spPr>
          <a:xfrm flipH="1">
            <a:off x="4067944" y="2787774"/>
            <a:ext cx="3312368" cy="182819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0" name="Rett pil 69"/>
          <p:cNvCxnSpPr>
            <a:endCxn id="9" idx="3"/>
          </p:cNvCxnSpPr>
          <p:nvPr/>
        </p:nvCxnSpPr>
        <p:spPr>
          <a:xfrm flipH="1">
            <a:off x="2910483" y="2787774"/>
            <a:ext cx="4469829" cy="10726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7" name="Rett pil 66"/>
          <p:cNvCxnSpPr>
            <a:endCxn id="8" idx="3"/>
          </p:cNvCxnSpPr>
          <p:nvPr/>
        </p:nvCxnSpPr>
        <p:spPr>
          <a:xfrm flipH="1" flipV="1">
            <a:off x="2915816" y="2059683"/>
            <a:ext cx="4464496" cy="7280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3" name="Tittel 2"/>
          <p:cNvSpPr>
            <a:spLocks noGrp="1"/>
          </p:cNvSpPr>
          <p:nvPr>
            <p:ph type="title"/>
          </p:nvPr>
        </p:nvSpPr>
        <p:spPr/>
        <p:txBody>
          <a:bodyPr/>
          <a:lstStyle/>
          <a:p>
            <a:r>
              <a:rPr lang="en-US" dirty="0" smtClean="0"/>
              <a:t>PRODUCTS</a:t>
            </a:r>
            <a:endParaRPr lang="en-US" dirty="0"/>
          </a:p>
        </p:txBody>
      </p:sp>
      <p:sp>
        <p:nvSpPr>
          <p:cNvPr id="4" name="Avrundet rektangel 3"/>
          <p:cNvSpPr/>
          <p:nvPr/>
        </p:nvSpPr>
        <p:spPr>
          <a:xfrm>
            <a:off x="3419872" y="1115568"/>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OPORDER</a:t>
            </a:r>
            <a:endParaRPr lang="en-US" sz="1000" dirty="0"/>
          </a:p>
        </p:txBody>
      </p:sp>
      <p:sp>
        <p:nvSpPr>
          <p:cNvPr id="5" name="Avrundet rektangel 4"/>
          <p:cNvSpPr/>
          <p:nvPr/>
        </p:nvSpPr>
        <p:spPr>
          <a:xfrm>
            <a:off x="3419872" y="2311711"/>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JAOP</a:t>
            </a:r>
            <a:endParaRPr lang="en-US" sz="1000" dirty="0"/>
          </a:p>
        </p:txBody>
      </p:sp>
      <p:sp>
        <p:nvSpPr>
          <p:cNvPr id="6" name="Avrundet rektangel 5"/>
          <p:cNvSpPr/>
          <p:nvPr/>
        </p:nvSpPr>
        <p:spPr>
          <a:xfrm>
            <a:off x="3419872" y="36798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t>
            </a:r>
            <a:endParaRPr lang="en-US" sz="1000" dirty="0"/>
          </a:p>
        </p:txBody>
      </p:sp>
      <p:sp>
        <p:nvSpPr>
          <p:cNvPr id="7" name="Avrundet rektangel 6"/>
          <p:cNvSpPr/>
          <p:nvPr/>
        </p:nvSpPr>
        <p:spPr>
          <a:xfrm>
            <a:off x="3419872" y="4615967"/>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ATO/EXECUTION</a:t>
            </a:r>
            <a:endParaRPr lang="en-US" sz="1000" dirty="0"/>
          </a:p>
        </p:txBody>
      </p:sp>
      <p:sp>
        <p:nvSpPr>
          <p:cNvPr id="8" name="Avrundet rektangel 7"/>
          <p:cNvSpPr/>
          <p:nvPr/>
        </p:nvSpPr>
        <p:spPr>
          <a:xfrm>
            <a:off x="1619672" y="18796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JTL</a:t>
            </a:r>
            <a:endParaRPr lang="en-US" sz="1000" dirty="0"/>
          </a:p>
        </p:txBody>
      </p:sp>
      <p:sp>
        <p:nvSpPr>
          <p:cNvPr id="9" name="Avrundet rektangel 8"/>
          <p:cNvSpPr/>
          <p:nvPr/>
        </p:nvSpPr>
        <p:spPr>
          <a:xfrm>
            <a:off x="1614339" y="3680445"/>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08104" y="18516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12" name="Rett pil 11"/>
          <p:cNvCxnSpPr>
            <a:stCxn id="4" idx="2"/>
            <a:endCxn id="5" idx="0"/>
          </p:cNvCxnSpPr>
          <p:nvPr/>
        </p:nvCxnSpPr>
        <p:spPr>
          <a:xfrm>
            <a:off x="4067944" y="1475608"/>
            <a:ext cx="0" cy="836103"/>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Rett pil 12"/>
          <p:cNvCxnSpPr>
            <a:stCxn id="4" idx="2"/>
            <a:endCxn id="8" idx="0"/>
          </p:cNvCxnSpPr>
          <p:nvPr/>
        </p:nvCxnSpPr>
        <p:spPr>
          <a:xfrm flipH="1">
            <a:off x="2267744" y="1475608"/>
            <a:ext cx="1800200" cy="40405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 name="Rett pil 15"/>
          <p:cNvCxnSpPr>
            <a:stCxn id="8" idx="3"/>
            <a:endCxn id="5" idx="1"/>
          </p:cNvCxnSpPr>
          <p:nvPr/>
        </p:nvCxnSpPr>
        <p:spPr>
          <a:xfrm>
            <a:off x="2915816" y="2059683"/>
            <a:ext cx="504056" cy="43204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Rett pil 18"/>
          <p:cNvCxnSpPr>
            <a:stCxn id="8" idx="2"/>
            <a:endCxn id="9" idx="0"/>
          </p:cNvCxnSpPr>
          <p:nvPr/>
        </p:nvCxnSpPr>
        <p:spPr>
          <a:xfrm flipH="1">
            <a:off x="2262411" y="2239703"/>
            <a:ext cx="5333" cy="144074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2" name="Rett pil 21"/>
          <p:cNvCxnSpPr>
            <a:stCxn id="5" idx="2"/>
            <a:endCxn id="6" idx="0"/>
          </p:cNvCxnSpPr>
          <p:nvPr/>
        </p:nvCxnSpPr>
        <p:spPr>
          <a:xfrm>
            <a:off x="4067944" y="2671751"/>
            <a:ext cx="0" cy="100811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Rett pil 24"/>
          <p:cNvCxnSpPr>
            <a:stCxn id="6" idx="2"/>
            <a:endCxn id="7" idx="0"/>
          </p:cNvCxnSpPr>
          <p:nvPr/>
        </p:nvCxnSpPr>
        <p:spPr>
          <a:xfrm>
            <a:off x="4067944" y="4039903"/>
            <a:ext cx="0" cy="57606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3"/>
          </p:cNvCxnSpPr>
          <p:nvPr/>
        </p:nvCxnSpPr>
        <p:spPr>
          <a:xfrm flipH="1">
            <a:off x="4716016" y="2211710"/>
            <a:ext cx="1440160" cy="25842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1"/>
          </p:cNvCxnSpPr>
          <p:nvPr/>
        </p:nvCxnSpPr>
        <p:spPr>
          <a:xfrm>
            <a:off x="2262411" y="4040485"/>
            <a:ext cx="1157461" cy="75550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Rett pil 40"/>
          <p:cNvCxnSpPr>
            <a:stCxn id="6" idx="1"/>
            <a:endCxn id="9" idx="3"/>
          </p:cNvCxnSpPr>
          <p:nvPr/>
        </p:nvCxnSpPr>
        <p:spPr>
          <a:xfrm flipH="1">
            <a:off x="2910483" y="3859883"/>
            <a:ext cx="509389" cy="58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3419872" y="627534"/>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Introduction brief</a:t>
            </a:r>
            <a:endParaRPr lang="en-US" sz="1000" dirty="0"/>
          </a:p>
        </p:txBody>
      </p:sp>
      <p:cxnSp>
        <p:nvCxnSpPr>
          <p:cNvPr id="23" name="Rett pil 22"/>
          <p:cNvCxnSpPr>
            <a:stCxn id="21" idx="2"/>
            <a:endCxn id="4" idx="0"/>
          </p:cNvCxnSpPr>
          <p:nvPr/>
        </p:nvCxnSpPr>
        <p:spPr>
          <a:xfrm>
            <a:off x="4067944" y="987574"/>
            <a:ext cx="0" cy="12799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Avrundet rektangel 26"/>
          <p:cNvSpPr/>
          <p:nvPr/>
        </p:nvSpPr>
        <p:spPr>
          <a:xfrm>
            <a:off x="7740352" y="1923678"/>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X</a:t>
            </a:r>
            <a:endParaRPr lang="en-US" sz="1000" dirty="0">
              <a:solidFill>
                <a:schemeClr val="tx1"/>
              </a:solidFill>
            </a:endParaRPr>
          </a:p>
        </p:txBody>
      </p:sp>
      <p:sp>
        <p:nvSpPr>
          <p:cNvPr id="29" name="Avrundet rektangel 28"/>
          <p:cNvSpPr/>
          <p:nvPr/>
        </p:nvSpPr>
        <p:spPr>
          <a:xfrm>
            <a:off x="7740352" y="2355726"/>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Y</a:t>
            </a:r>
            <a:endParaRPr lang="en-US" sz="1000" dirty="0">
              <a:solidFill>
                <a:schemeClr val="tx1"/>
              </a:solidFill>
            </a:endParaRPr>
          </a:p>
        </p:txBody>
      </p:sp>
      <p:sp>
        <p:nvSpPr>
          <p:cNvPr id="30" name="Avrundet rektangel 29"/>
          <p:cNvSpPr/>
          <p:nvPr/>
        </p:nvSpPr>
        <p:spPr>
          <a:xfrm>
            <a:off x="7740352" y="2787774"/>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Z</a:t>
            </a:r>
            <a:endParaRPr lang="en-US" sz="1000" dirty="0">
              <a:solidFill>
                <a:schemeClr val="tx1"/>
              </a:solidFill>
            </a:endParaRPr>
          </a:p>
        </p:txBody>
      </p:sp>
      <p:sp>
        <p:nvSpPr>
          <p:cNvPr id="32" name="Avrundet rektangel 31"/>
          <p:cNvSpPr/>
          <p:nvPr/>
        </p:nvSpPr>
        <p:spPr>
          <a:xfrm>
            <a:off x="7740352" y="3219822"/>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INTSUM</a:t>
            </a:r>
            <a:endParaRPr lang="en-US" sz="1000" dirty="0">
              <a:solidFill>
                <a:schemeClr val="tx1"/>
              </a:solidFill>
            </a:endParaRPr>
          </a:p>
        </p:txBody>
      </p:sp>
      <p:cxnSp>
        <p:nvCxnSpPr>
          <p:cNvPr id="46" name="Rett linje 45"/>
          <p:cNvCxnSpPr>
            <a:stCxn id="27" idx="1"/>
          </p:cNvCxnSpPr>
          <p:nvPr/>
        </p:nvCxnSpPr>
        <p:spPr>
          <a:xfrm flipH="1">
            <a:off x="7380312" y="2103698"/>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Rett linje 46"/>
          <p:cNvCxnSpPr>
            <a:stCxn id="29" idx="1"/>
          </p:cNvCxnSpPr>
          <p:nvPr/>
        </p:nvCxnSpPr>
        <p:spPr>
          <a:xfrm flipH="1">
            <a:off x="7380312" y="2535746"/>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Rett linje 49"/>
          <p:cNvCxnSpPr>
            <a:stCxn id="30" idx="1"/>
          </p:cNvCxnSpPr>
          <p:nvPr/>
        </p:nvCxnSpPr>
        <p:spPr>
          <a:xfrm flipH="1">
            <a:off x="7380312" y="2967794"/>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Rett linje 52"/>
          <p:cNvCxnSpPr>
            <a:stCxn id="32" idx="1"/>
          </p:cNvCxnSpPr>
          <p:nvPr/>
        </p:nvCxnSpPr>
        <p:spPr>
          <a:xfrm flipH="1">
            <a:off x="7380312" y="3399842"/>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Rett linje 55"/>
          <p:cNvCxnSpPr/>
          <p:nvPr/>
        </p:nvCxnSpPr>
        <p:spPr>
          <a:xfrm flipV="1">
            <a:off x="7380312" y="2104022"/>
            <a:ext cx="0" cy="12961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Rett pil 59"/>
          <p:cNvCxnSpPr>
            <a:endCxn id="5" idx="3"/>
          </p:cNvCxnSpPr>
          <p:nvPr/>
        </p:nvCxnSpPr>
        <p:spPr>
          <a:xfrm flipH="1" flipV="1">
            <a:off x="4716016" y="2491731"/>
            <a:ext cx="2664296" cy="29604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linje 72"/>
          <p:cNvCxnSpPr/>
          <p:nvPr/>
        </p:nvCxnSpPr>
        <p:spPr>
          <a:xfrm flipH="1">
            <a:off x="35496" y="3183818"/>
            <a:ext cx="9073008" cy="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81" name="TekstSylinder 80"/>
          <p:cNvSpPr txBox="1"/>
          <p:nvPr/>
        </p:nvSpPr>
        <p:spPr>
          <a:xfrm>
            <a:off x="164654" y="3172197"/>
            <a:ext cx="936104" cy="276999"/>
          </a:xfrm>
          <a:prstGeom prst="rect">
            <a:avLst/>
          </a:prstGeom>
          <a:noFill/>
        </p:spPr>
        <p:txBody>
          <a:bodyPr wrap="square" rtlCol="0">
            <a:spAutoFit/>
          </a:bodyPr>
          <a:lstStyle/>
          <a:p>
            <a:r>
              <a:rPr lang="en-US" sz="1200" b="1" dirty="0" smtClean="0"/>
              <a:t>PER EVENT</a:t>
            </a:r>
            <a:endParaRPr lang="en-US" sz="1200" b="1" dirty="0"/>
          </a:p>
        </p:txBody>
      </p:sp>
      <p:sp>
        <p:nvSpPr>
          <p:cNvPr id="82" name="TekstSylinder 81"/>
          <p:cNvSpPr txBox="1"/>
          <p:nvPr/>
        </p:nvSpPr>
        <p:spPr>
          <a:xfrm>
            <a:off x="150937" y="2902074"/>
            <a:ext cx="1872208" cy="276999"/>
          </a:xfrm>
          <a:prstGeom prst="rect">
            <a:avLst/>
          </a:prstGeom>
          <a:noFill/>
        </p:spPr>
        <p:txBody>
          <a:bodyPr wrap="square" rtlCol="0">
            <a:spAutoFit/>
          </a:bodyPr>
          <a:lstStyle/>
          <a:p>
            <a:r>
              <a:rPr lang="en-US" sz="1200" b="1" dirty="0" smtClean="0"/>
              <a:t>CAMPAIGN DOCUMENTS</a:t>
            </a:r>
            <a:endParaRPr lang="en-US" sz="1200" b="1" dirty="0"/>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Rett pil 60"/>
          <p:cNvCxnSpPr>
            <a:endCxn id="6" idx="3"/>
          </p:cNvCxnSpPr>
          <p:nvPr/>
        </p:nvCxnSpPr>
        <p:spPr>
          <a:xfrm flipH="1">
            <a:off x="4716016" y="2787774"/>
            <a:ext cx="2664296" cy="1072109"/>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4" name="Rett pil 63"/>
          <p:cNvCxnSpPr>
            <a:endCxn id="7" idx="0"/>
          </p:cNvCxnSpPr>
          <p:nvPr/>
        </p:nvCxnSpPr>
        <p:spPr>
          <a:xfrm flipH="1">
            <a:off x="4067944" y="2787774"/>
            <a:ext cx="3312368" cy="1828193"/>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0" name="Rett pil 69"/>
          <p:cNvCxnSpPr>
            <a:endCxn id="9" idx="3"/>
          </p:cNvCxnSpPr>
          <p:nvPr/>
        </p:nvCxnSpPr>
        <p:spPr>
          <a:xfrm flipH="1">
            <a:off x="2910483" y="2787774"/>
            <a:ext cx="4469829" cy="1072691"/>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7" name="Rett pil 66"/>
          <p:cNvCxnSpPr>
            <a:endCxn id="8" idx="3"/>
          </p:cNvCxnSpPr>
          <p:nvPr/>
        </p:nvCxnSpPr>
        <p:spPr>
          <a:xfrm flipH="1" flipV="1">
            <a:off x="2915816" y="2059683"/>
            <a:ext cx="4464496" cy="7280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3" name="Tittel 2"/>
          <p:cNvSpPr>
            <a:spLocks noGrp="1"/>
          </p:cNvSpPr>
          <p:nvPr>
            <p:ph type="title"/>
          </p:nvPr>
        </p:nvSpPr>
        <p:spPr/>
        <p:txBody>
          <a:bodyPr/>
          <a:lstStyle/>
          <a:p>
            <a:r>
              <a:rPr lang="en-US" dirty="0" smtClean="0"/>
              <a:t>PRODUCTS - campaign</a:t>
            </a:r>
            <a:endParaRPr lang="en-US" dirty="0"/>
          </a:p>
        </p:txBody>
      </p:sp>
      <p:sp>
        <p:nvSpPr>
          <p:cNvPr id="4" name="Avrundet rektangel 3"/>
          <p:cNvSpPr/>
          <p:nvPr/>
        </p:nvSpPr>
        <p:spPr>
          <a:xfrm>
            <a:off x="3419872" y="1115568"/>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OPORDER</a:t>
            </a:r>
            <a:endParaRPr lang="en-US" sz="1000" dirty="0"/>
          </a:p>
        </p:txBody>
      </p:sp>
      <p:sp>
        <p:nvSpPr>
          <p:cNvPr id="5" name="Avrundet rektangel 4"/>
          <p:cNvSpPr/>
          <p:nvPr/>
        </p:nvSpPr>
        <p:spPr>
          <a:xfrm>
            <a:off x="3419872" y="2311711"/>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JAOP/ACP</a:t>
            </a:r>
            <a:endParaRPr lang="en-US" sz="1000" dirty="0"/>
          </a:p>
        </p:txBody>
      </p:sp>
      <p:sp>
        <p:nvSpPr>
          <p:cNvPr id="6" name="Avrundet rektangel 5"/>
          <p:cNvSpPr/>
          <p:nvPr/>
        </p:nvSpPr>
        <p:spPr>
          <a:xfrm>
            <a:off x="3419872" y="3679863"/>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t>
            </a:r>
            <a:endParaRPr lang="en-US" sz="1000" dirty="0"/>
          </a:p>
        </p:txBody>
      </p:sp>
      <p:sp>
        <p:nvSpPr>
          <p:cNvPr id="7" name="Avrundet rektangel 6"/>
          <p:cNvSpPr/>
          <p:nvPr/>
        </p:nvSpPr>
        <p:spPr>
          <a:xfrm>
            <a:off x="3419872" y="4615967"/>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ATO/EXECUTION</a:t>
            </a:r>
            <a:endParaRPr lang="en-US" sz="1000" dirty="0"/>
          </a:p>
        </p:txBody>
      </p:sp>
      <p:sp>
        <p:nvSpPr>
          <p:cNvPr id="8" name="Avrundet rektangel 7"/>
          <p:cNvSpPr/>
          <p:nvPr/>
        </p:nvSpPr>
        <p:spPr>
          <a:xfrm>
            <a:off x="1619672" y="18796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JTL</a:t>
            </a:r>
            <a:endParaRPr lang="en-US" sz="1000" dirty="0"/>
          </a:p>
        </p:txBody>
      </p:sp>
      <p:sp>
        <p:nvSpPr>
          <p:cNvPr id="9" name="Avrundet rektangel 8"/>
          <p:cNvSpPr/>
          <p:nvPr/>
        </p:nvSpPr>
        <p:spPr>
          <a:xfrm>
            <a:off x="1614339" y="3680445"/>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08104" y="18516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12" name="Rett pil 11"/>
          <p:cNvCxnSpPr>
            <a:stCxn id="4" idx="2"/>
            <a:endCxn id="5" idx="0"/>
          </p:cNvCxnSpPr>
          <p:nvPr/>
        </p:nvCxnSpPr>
        <p:spPr>
          <a:xfrm>
            <a:off x="4067944" y="1475608"/>
            <a:ext cx="0" cy="836103"/>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Rett pil 12"/>
          <p:cNvCxnSpPr>
            <a:stCxn id="4" idx="2"/>
            <a:endCxn id="8" idx="0"/>
          </p:cNvCxnSpPr>
          <p:nvPr/>
        </p:nvCxnSpPr>
        <p:spPr>
          <a:xfrm flipH="1">
            <a:off x="2267744" y="1475608"/>
            <a:ext cx="1800200" cy="40405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 name="Rett pil 15"/>
          <p:cNvCxnSpPr>
            <a:stCxn id="8" idx="3"/>
            <a:endCxn id="5" idx="1"/>
          </p:cNvCxnSpPr>
          <p:nvPr/>
        </p:nvCxnSpPr>
        <p:spPr>
          <a:xfrm>
            <a:off x="2915816" y="2059683"/>
            <a:ext cx="504056" cy="43204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Rett pil 18"/>
          <p:cNvCxnSpPr>
            <a:stCxn id="8" idx="2"/>
            <a:endCxn id="9" idx="0"/>
          </p:cNvCxnSpPr>
          <p:nvPr/>
        </p:nvCxnSpPr>
        <p:spPr>
          <a:xfrm flipH="1">
            <a:off x="2262411" y="2239703"/>
            <a:ext cx="5333" cy="144074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2" name="Rett pil 21"/>
          <p:cNvCxnSpPr>
            <a:stCxn id="5" idx="2"/>
            <a:endCxn id="6" idx="0"/>
          </p:cNvCxnSpPr>
          <p:nvPr/>
        </p:nvCxnSpPr>
        <p:spPr>
          <a:xfrm>
            <a:off x="4067944" y="2671751"/>
            <a:ext cx="0" cy="100811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Rett pil 24"/>
          <p:cNvCxnSpPr>
            <a:stCxn id="6" idx="2"/>
            <a:endCxn id="7" idx="0"/>
          </p:cNvCxnSpPr>
          <p:nvPr/>
        </p:nvCxnSpPr>
        <p:spPr>
          <a:xfrm>
            <a:off x="4067944" y="4039903"/>
            <a:ext cx="0" cy="576064"/>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3"/>
          </p:cNvCxnSpPr>
          <p:nvPr/>
        </p:nvCxnSpPr>
        <p:spPr>
          <a:xfrm flipH="1">
            <a:off x="4716016" y="2211710"/>
            <a:ext cx="1440160" cy="25842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1"/>
          </p:cNvCxnSpPr>
          <p:nvPr/>
        </p:nvCxnSpPr>
        <p:spPr>
          <a:xfrm>
            <a:off x="2262411" y="4040485"/>
            <a:ext cx="1157461" cy="755502"/>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1" name="Rett pil 40"/>
          <p:cNvCxnSpPr>
            <a:stCxn id="6" idx="1"/>
            <a:endCxn id="9" idx="3"/>
          </p:cNvCxnSpPr>
          <p:nvPr/>
        </p:nvCxnSpPr>
        <p:spPr>
          <a:xfrm flipH="1">
            <a:off x="2910483" y="3859883"/>
            <a:ext cx="509389" cy="582"/>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3419872" y="627534"/>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Introduction brief</a:t>
            </a:r>
            <a:endParaRPr lang="en-US" sz="1000" dirty="0"/>
          </a:p>
        </p:txBody>
      </p:sp>
      <p:cxnSp>
        <p:nvCxnSpPr>
          <p:cNvPr id="23" name="Rett pil 22"/>
          <p:cNvCxnSpPr>
            <a:stCxn id="21" idx="2"/>
            <a:endCxn id="4" idx="0"/>
          </p:cNvCxnSpPr>
          <p:nvPr/>
        </p:nvCxnSpPr>
        <p:spPr>
          <a:xfrm>
            <a:off x="4067944" y="987574"/>
            <a:ext cx="0" cy="12799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Avrundet rektangel 26"/>
          <p:cNvSpPr/>
          <p:nvPr/>
        </p:nvSpPr>
        <p:spPr>
          <a:xfrm>
            <a:off x="7740352" y="1923678"/>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X</a:t>
            </a:r>
            <a:endParaRPr lang="en-US" sz="1000" dirty="0">
              <a:solidFill>
                <a:schemeClr val="tx1"/>
              </a:solidFill>
            </a:endParaRPr>
          </a:p>
        </p:txBody>
      </p:sp>
      <p:sp>
        <p:nvSpPr>
          <p:cNvPr id="29" name="Avrundet rektangel 28"/>
          <p:cNvSpPr/>
          <p:nvPr/>
        </p:nvSpPr>
        <p:spPr>
          <a:xfrm>
            <a:off x="7740352" y="2355726"/>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Y</a:t>
            </a:r>
            <a:endParaRPr lang="en-US" sz="1000" dirty="0">
              <a:solidFill>
                <a:schemeClr val="tx1"/>
              </a:solidFill>
            </a:endParaRPr>
          </a:p>
        </p:txBody>
      </p:sp>
      <p:sp>
        <p:nvSpPr>
          <p:cNvPr id="30" name="Avrundet rektangel 29"/>
          <p:cNvSpPr/>
          <p:nvPr/>
        </p:nvSpPr>
        <p:spPr>
          <a:xfrm>
            <a:off x="7740352" y="2787774"/>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Z</a:t>
            </a:r>
            <a:endParaRPr lang="en-US" sz="1000" dirty="0">
              <a:solidFill>
                <a:schemeClr val="tx1"/>
              </a:solidFill>
            </a:endParaRPr>
          </a:p>
        </p:txBody>
      </p:sp>
      <p:sp>
        <p:nvSpPr>
          <p:cNvPr id="32" name="Avrundet rektangel 31"/>
          <p:cNvSpPr/>
          <p:nvPr/>
        </p:nvSpPr>
        <p:spPr>
          <a:xfrm>
            <a:off x="7740352" y="3219822"/>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bg1">
                    <a:lumMod val="95000"/>
                  </a:schemeClr>
                </a:solidFill>
              </a:rPr>
              <a:t>INTSUM</a:t>
            </a:r>
            <a:endParaRPr lang="en-US" sz="1000" dirty="0">
              <a:solidFill>
                <a:schemeClr val="bg1">
                  <a:lumMod val="95000"/>
                </a:schemeClr>
              </a:solidFill>
            </a:endParaRPr>
          </a:p>
        </p:txBody>
      </p:sp>
      <p:cxnSp>
        <p:nvCxnSpPr>
          <p:cNvPr id="46" name="Rett linje 45"/>
          <p:cNvCxnSpPr>
            <a:stCxn id="27" idx="1"/>
          </p:cNvCxnSpPr>
          <p:nvPr/>
        </p:nvCxnSpPr>
        <p:spPr>
          <a:xfrm flipH="1">
            <a:off x="7380312" y="2103698"/>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Rett linje 46"/>
          <p:cNvCxnSpPr>
            <a:stCxn id="29" idx="1"/>
          </p:cNvCxnSpPr>
          <p:nvPr/>
        </p:nvCxnSpPr>
        <p:spPr>
          <a:xfrm flipH="1">
            <a:off x="7380312" y="2535746"/>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Rett linje 49"/>
          <p:cNvCxnSpPr>
            <a:stCxn id="30" idx="1"/>
          </p:cNvCxnSpPr>
          <p:nvPr/>
        </p:nvCxnSpPr>
        <p:spPr>
          <a:xfrm flipH="1">
            <a:off x="7380312" y="2967794"/>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Rett linje 52"/>
          <p:cNvCxnSpPr>
            <a:stCxn id="32" idx="1"/>
          </p:cNvCxnSpPr>
          <p:nvPr/>
        </p:nvCxnSpPr>
        <p:spPr>
          <a:xfrm flipH="1">
            <a:off x="7380312" y="3399842"/>
            <a:ext cx="360040" cy="0"/>
          </a:xfrm>
          <a:prstGeom prst="line">
            <a:avLst/>
          </a:prstGeom>
          <a:ln w="12700">
            <a:solidFill>
              <a:schemeClr val="bg1">
                <a:lumMod val="50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56" name="Rett linje 55"/>
          <p:cNvCxnSpPr/>
          <p:nvPr/>
        </p:nvCxnSpPr>
        <p:spPr>
          <a:xfrm flipV="1">
            <a:off x="7380312" y="2104022"/>
            <a:ext cx="0" cy="12961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Rett pil 59"/>
          <p:cNvCxnSpPr>
            <a:endCxn id="5" idx="3"/>
          </p:cNvCxnSpPr>
          <p:nvPr/>
        </p:nvCxnSpPr>
        <p:spPr>
          <a:xfrm flipH="1" flipV="1">
            <a:off x="4716016" y="2491731"/>
            <a:ext cx="2664296" cy="29604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linje 72"/>
          <p:cNvCxnSpPr/>
          <p:nvPr/>
        </p:nvCxnSpPr>
        <p:spPr>
          <a:xfrm flipH="1">
            <a:off x="35496" y="3183818"/>
            <a:ext cx="9073008" cy="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81" name="TekstSylinder 80"/>
          <p:cNvSpPr txBox="1"/>
          <p:nvPr/>
        </p:nvSpPr>
        <p:spPr>
          <a:xfrm>
            <a:off x="164654" y="3172197"/>
            <a:ext cx="936104" cy="276999"/>
          </a:xfrm>
          <a:prstGeom prst="rect">
            <a:avLst/>
          </a:prstGeom>
          <a:noFill/>
        </p:spPr>
        <p:txBody>
          <a:bodyPr wrap="square" rtlCol="0">
            <a:spAutoFit/>
          </a:bodyPr>
          <a:lstStyle/>
          <a:p>
            <a:r>
              <a:rPr lang="en-US" sz="1200" b="1" dirty="0" smtClean="0"/>
              <a:t>PER EVENT</a:t>
            </a:r>
            <a:endParaRPr lang="en-US" sz="1200" b="1" dirty="0"/>
          </a:p>
        </p:txBody>
      </p:sp>
      <p:sp>
        <p:nvSpPr>
          <p:cNvPr id="82" name="TekstSylinder 81"/>
          <p:cNvSpPr txBox="1"/>
          <p:nvPr/>
        </p:nvSpPr>
        <p:spPr>
          <a:xfrm>
            <a:off x="150937" y="2902074"/>
            <a:ext cx="1872208" cy="276999"/>
          </a:xfrm>
          <a:prstGeom prst="rect">
            <a:avLst/>
          </a:prstGeom>
          <a:noFill/>
        </p:spPr>
        <p:txBody>
          <a:bodyPr wrap="square" rtlCol="0">
            <a:spAutoFit/>
          </a:bodyPr>
          <a:lstStyle/>
          <a:p>
            <a:r>
              <a:rPr lang="en-US" sz="1200" b="1" dirty="0" smtClean="0"/>
              <a:t>CAMPAIGN DOCUMENTS</a:t>
            </a:r>
            <a:endParaRPr lang="en-US" sz="1200" b="1" dirty="0"/>
          </a:p>
        </p:txBody>
      </p:sp>
      <p:sp>
        <p:nvSpPr>
          <p:cNvPr id="38" name="Rektangel 37"/>
          <p:cNvSpPr/>
          <p:nvPr/>
        </p:nvSpPr>
        <p:spPr>
          <a:xfrm>
            <a:off x="-214346" y="3214692"/>
            <a:ext cx="10072758" cy="2143140"/>
          </a:xfrm>
          <a:prstGeom prst="rect">
            <a:avLst/>
          </a:prstGeom>
          <a:solidFill>
            <a:schemeClr val="bg1">
              <a:lumMod val="75000"/>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kstSylinder 38"/>
          <p:cNvSpPr txBox="1"/>
          <p:nvPr/>
        </p:nvSpPr>
        <p:spPr>
          <a:xfrm>
            <a:off x="7715240" y="642924"/>
            <a:ext cx="1428760" cy="646331"/>
          </a:xfrm>
          <a:prstGeom prst="rect">
            <a:avLst/>
          </a:prstGeom>
          <a:noFill/>
        </p:spPr>
        <p:txBody>
          <a:bodyPr wrap="square" rtlCol="0">
            <a:spAutoFit/>
          </a:bodyPr>
          <a:lstStyle/>
          <a:p>
            <a:r>
              <a:rPr lang="en-US" sz="600" dirty="0" smtClean="0"/>
              <a:t>OPORDER: Operations Order</a:t>
            </a:r>
          </a:p>
          <a:p>
            <a:r>
              <a:rPr lang="en-US" sz="600" dirty="0" smtClean="0"/>
              <a:t>JTL: Joint Target List</a:t>
            </a:r>
          </a:p>
          <a:p>
            <a:r>
              <a:rPr lang="en-US" sz="600" dirty="0" smtClean="0"/>
              <a:t>JAOP: Joint Air Operations Plan</a:t>
            </a:r>
          </a:p>
          <a:p>
            <a:r>
              <a:rPr lang="en-US" sz="600" dirty="0" smtClean="0"/>
              <a:t>ACP: Airspace Control Plan</a:t>
            </a:r>
          </a:p>
          <a:p>
            <a:r>
              <a:rPr lang="en-US" sz="600" dirty="0" smtClean="0"/>
              <a:t>SPINS: Special Instructions</a:t>
            </a:r>
          </a:p>
          <a:p>
            <a:r>
              <a:rPr lang="en-US" sz="600" dirty="0" smtClean="0"/>
              <a:t>INTREP: Intelligence Report</a:t>
            </a:r>
            <a:endParaRPr lang="en-US" sz="6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p:txBody>
          <a:bodyPr>
            <a:normAutofit fontScale="92500" lnSpcReduction="20000"/>
          </a:bodyPr>
          <a:lstStyle/>
          <a:p>
            <a:r>
              <a:rPr lang="en-US" dirty="0" smtClean="0"/>
              <a:t>Realistic but not real</a:t>
            </a:r>
          </a:p>
          <a:p>
            <a:r>
              <a:rPr lang="en-US" dirty="0" smtClean="0"/>
              <a:t>Player driven</a:t>
            </a:r>
          </a:p>
          <a:p>
            <a:pPr lvl="1"/>
            <a:r>
              <a:rPr lang="en-US" dirty="0" smtClean="0"/>
              <a:t>Volunteers plan and conduct the air campaign</a:t>
            </a:r>
          </a:p>
          <a:p>
            <a:pPr lvl="1"/>
            <a:r>
              <a:rPr lang="en-US" dirty="0" smtClean="0"/>
              <a:t>Volunteers support with analysis of reported information and intelligence</a:t>
            </a:r>
          </a:p>
          <a:p>
            <a:pPr lvl="1"/>
            <a:r>
              <a:rPr lang="en-US" dirty="0" smtClean="0"/>
              <a:t>Player reporting and actions have short and long-term effects of outcome of </a:t>
            </a:r>
            <a:r>
              <a:rPr lang="en-US" dirty="0" smtClean="0"/>
              <a:t>campaign</a:t>
            </a:r>
            <a:endParaRPr lang="en-US" dirty="0" smtClean="0"/>
          </a:p>
          <a:p>
            <a:r>
              <a:rPr lang="en-US" dirty="0" err="1" smtClean="0"/>
              <a:t>Tacview</a:t>
            </a:r>
            <a:r>
              <a:rPr lang="en-US" dirty="0" smtClean="0"/>
              <a:t> is off</a:t>
            </a:r>
            <a:r>
              <a:rPr lang="en-US" dirty="0"/>
              <a:t> </a:t>
            </a:r>
            <a:endParaRPr lang="en-US" dirty="0" smtClean="0"/>
          </a:p>
          <a:p>
            <a:pPr lvl="1"/>
            <a:r>
              <a:rPr lang="en-US" dirty="0" smtClean="0"/>
              <a:t>Everyone encouraged to avoid looking in the .</a:t>
            </a:r>
            <a:r>
              <a:rPr lang="en-US" dirty="0" err="1" smtClean="0"/>
              <a:t>miz</a:t>
            </a:r>
            <a:r>
              <a:rPr lang="en-US" dirty="0" smtClean="0"/>
              <a:t>, track files or </a:t>
            </a:r>
            <a:r>
              <a:rPr lang="en-US" dirty="0" err="1" smtClean="0"/>
              <a:t>tacview</a:t>
            </a:r>
            <a:r>
              <a:rPr lang="en-US" dirty="0" smtClean="0"/>
              <a:t> with red information</a:t>
            </a:r>
          </a:p>
          <a:p>
            <a:pPr lvl="1"/>
            <a:r>
              <a:rPr lang="en-US" dirty="0" smtClean="0"/>
              <a:t>Blue </a:t>
            </a:r>
            <a:r>
              <a:rPr lang="en-US" dirty="0" err="1" smtClean="0"/>
              <a:t>tacview</a:t>
            </a:r>
            <a:r>
              <a:rPr lang="en-US" dirty="0" smtClean="0"/>
              <a:t> will be available (realistic</a:t>
            </a:r>
            <a:r>
              <a:rPr lang="en-US" dirty="0" smtClean="0"/>
              <a:t>)</a:t>
            </a:r>
          </a:p>
          <a:p>
            <a:r>
              <a:rPr lang="en-US" dirty="0" smtClean="0"/>
              <a:t>Intelligence reporting</a:t>
            </a:r>
          </a:p>
          <a:p>
            <a:pPr lvl="1"/>
            <a:r>
              <a:rPr lang="en-US" dirty="0" smtClean="0"/>
              <a:t>Campaign Manager</a:t>
            </a:r>
            <a:endParaRPr lang="en-US" dirty="0" smtClean="0"/>
          </a:p>
          <a:p>
            <a:r>
              <a:rPr lang="en-US" dirty="0" smtClean="0"/>
              <a:t>Documentation</a:t>
            </a:r>
          </a:p>
          <a:p>
            <a:pPr lvl="1"/>
            <a:r>
              <a:rPr lang="en-US" dirty="0" smtClean="0"/>
              <a:t>A lot to read (Do not need to read everything)</a:t>
            </a:r>
          </a:p>
          <a:p>
            <a:pPr lvl="1"/>
            <a:r>
              <a:rPr lang="en-US" dirty="0" smtClean="0"/>
              <a:t>Needed to facilitate a realistic, player driven campaign</a:t>
            </a:r>
          </a:p>
          <a:p>
            <a:endParaRPr lang="en-US" dirty="0" smtClean="0"/>
          </a:p>
        </p:txBody>
      </p:sp>
      <p:sp>
        <p:nvSpPr>
          <p:cNvPr id="3" name="Tittel 2"/>
          <p:cNvSpPr>
            <a:spLocks noGrp="1"/>
          </p:cNvSpPr>
          <p:nvPr>
            <p:ph type="title"/>
          </p:nvPr>
        </p:nvSpPr>
        <p:spPr/>
        <p:txBody>
          <a:bodyPr/>
          <a:lstStyle/>
          <a:p>
            <a:r>
              <a:rPr lang="en-US" dirty="0" smtClean="0"/>
              <a:t>OPAC CAMPAIGN</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Rett pil 60"/>
          <p:cNvCxnSpPr>
            <a:endCxn id="6" idx="3"/>
          </p:cNvCxnSpPr>
          <p:nvPr/>
        </p:nvCxnSpPr>
        <p:spPr>
          <a:xfrm flipH="1">
            <a:off x="4716016" y="2787774"/>
            <a:ext cx="2664296" cy="1072109"/>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4" name="Rett pil 63"/>
          <p:cNvCxnSpPr>
            <a:endCxn id="7" idx="0"/>
          </p:cNvCxnSpPr>
          <p:nvPr/>
        </p:nvCxnSpPr>
        <p:spPr>
          <a:xfrm flipH="1">
            <a:off x="4067944" y="2787774"/>
            <a:ext cx="3312368" cy="182819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0" name="Rett pil 69"/>
          <p:cNvCxnSpPr>
            <a:endCxn id="9" idx="3"/>
          </p:cNvCxnSpPr>
          <p:nvPr/>
        </p:nvCxnSpPr>
        <p:spPr>
          <a:xfrm flipH="1">
            <a:off x="2910483" y="2787774"/>
            <a:ext cx="4469829" cy="10726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7" name="Rett pil 66"/>
          <p:cNvCxnSpPr>
            <a:endCxn id="8" idx="3"/>
          </p:cNvCxnSpPr>
          <p:nvPr/>
        </p:nvCxnSpPr>
        <p:spPr>
          <a:xfrm flipH="1" flipV="1">
            <a:off x="2915816" y="2059683"/>
            <a:ext cx="4464496" cy="728091"/>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sp>
        <p:nvSpPr>
          <p:cNvPr id="3" name="Tittel 2"/>
          <p:cNvSpPr>
            <a:spLocks noGrp="1"/>
          </p:cNvSpPr>
          <p:nvPr>
            <p:ph type="title"/>
          </p:nvPr>
        </p:nvSpPr>
        <p:spPr/>
        <p:txBody>
          <a:bodyPr/>
          <a:lstStyle/>
          <a:p>
            <a:r>
              <a:rPr lang="en-US" dirty="0" smtClean="0"/>
              <a:t>PRODUCTS – per event</a:t>
            </a:r>
            <a:endParaRPr lang="en-US" dirty="0"/>
          </a:p>
        </p:txBody>
      </p:sp>
      <p:sp>
        <p:nvSpPr>
          <p:cNvPr id="4" name="Avrundet rektangel 3"/>
          <p:cNvSpPr/>
          <p:nvPr/>
        </p:nvSpPr>
        <p:spPr>
          <a:xfrm>
            <a:off x="3419872" y="1115568"/>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OPORDER</a:t>
            </a:r>
            <a:endParaRPr lang="en-US" sz="1000" dirty="0"/>
          </a:p>
        </p:txBody>
      </p:sp>
      <p:sp>
        <p:nvSpPr>
          <p:cNvPr id="5" name="Avrundet rektangel 4"/>
          <p:cNvSpPr/>
          <p:nvPr/>
        </p:nvSpPr>
        <p:spPr>
          <a:xfrm>
            <a:off x="3419872" y="2311711"/>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JAOP/ACP</a:t>
            </a:r>
            <a:endParaRPr lang="en-US" sz="1000" dirty="0"/>
          </a:p>
        </p:txBody>
      </p:sp>
      <p:sp>
        <p:nvSpPr>
          <p:cNvPr id="6" name="Avrundet rektangel 5"/>
          <p:cNvSpPr/>
          <p:nvPr/>
        </p:nvSpPr>
        <p:spPr>
          <a:xfrm>
            <a:off x="3419872" y="36798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AOD/ACO</a:t>
            </a:r>
            <a:endParaRPr lang="en-US" sz="1000" dirty="0"/>
          </a:p>
        </p:txBody>
      </p:sp>
      <p:sp>
        <p:nvSpPr>
          <p:cNvPr id="7" name="Avrundet rektangel 6"/>
          <p:cNvSpPr/>
          <p:nvPr/>
        </p:nvSpPr>
        <p:spPr>
          <a:xfrm>
            <a:off x="3419872" y="4615967"/>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ATO/EXECUTION</a:t>
            </a:r>
            <a:endParaRPr lang="en-US" sz="1000" dirty="0"/>
          </a:p>
        </p:txBody>
      </p:sp>
      <p:sp>
        <p:nvSpPr>
          <p:cNvPr id="8" name="Avrundet rektangel 7"/>
          <p:cNvSpPr/>
          <p:nvPr/>
        </p:nvSpPr>
        <p:spPr>
          <a:xfrm>
            <a:off x="1619672" y="1879663"/>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JTL</a:t>
            </a:r>
            <a:endParaRPr lang="en-US" sz="1000" dirty="0"/>
          </a:p>
        </p:txBody>
      </p:sp>
      <p:sp>
        <p:nvSpPr>
          <p:cNvPr id="9" name="Avrundet rektangel 8"/>
          <p:cNvSpPr/>
          <p:nvPr/>
        </p:nvSpPr>
        <p:spPr>
          <a:xfrm>
            <a:off x="1614339" y="3680445"/>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08104" y="18516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12" name="Rett pil 11"/>
          <p:cNvCxnSpPr>
            <a:stCxn id="4" idx="2"/>
            <a:endCxn id="5" idx="0"/>
          </p:cNvCxnSpPr>
          <p:nvPr/>
        </p:nvCxnSpPr>
        <p:spPr>
          <a:xfrm>
            <a:off x="4067944" y="1475608"/>
            <a:ext cx="0" cy="836103"/>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3" name="Rett pil 12"/>
          <p:cNvCxnSpPr>
            <a:stCxn id="4" idx="2"/>
            <a:endCxn id="8" idx="0"/>
          </p:cNvCxnSpPr>
          <p:nvPr/>
        </p:nvCxnSpPr>
        <p:spPr>
          <a:xfrm flipH="1">
            <a:off x="2267744" y="1475608"/>
            <a:ext cx="1800200" cy="404055"/>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6" name="Rett pil 15"/>
          <p:cNvCxnSpPr>
            <a:stCxn id="8" idx="3"/>
            <a:endCxn id="5" idx="1"/>
          </p:cNvCxnSpPr>
          <p:nvPr/>
        </p:nvCxnSpPr>
        <p:spPr>
          <a:xfrm>
            <a:off x="2915816" y="2059683"/>
            <a:ext cx="504056" cy="432048"/>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Rett pil 18"/>
          <p:cNvCxnSpPr>
            <a:stCxn id="8" idx="2"/>
            <a:endCxn id="9" idx="0"/>
          </p:cNvCxnSpPr>
          <p:nvPr/>
        </p:nvCxnSpPr>
        <p:spPr>
          <a:xfrm flipH="1">
            <a:off x="2262411" y="2239703"/>
            <a:ext cx="5333" cy="1440742"/>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2" name="Rett pil 21"/>
          <p:cNvCxnSpPr>
            <a:stCxn id="5" idx="2"/>
            <a:endCxn id="6" idx="0"/>
          </p:cNvCxnSpPr>
          <p:nvPr/>
        </p:nvCxnSpPr>
        <p:spPr>
          <a:xfrm>
            <a:off x="4067944" y="2671751"/>
            <a:ext cx="0" cy="100811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Rett pil 24"/>
          <p:cNvCxnSpPr>
            <a:stCxn id="6" idx="2"/>
            <a:endCxn id="7" idx="0"/>
          </p:cNvCxnSpPr>
          <p:nvPr/>
        </p:nvCxnSpPr>
        <p:spPr>
          <a:xfrm>
            <a:off x="4067944" y="4039903"/>
            <a:ext cx="0" cy="57606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3"/>
          </p:cNvCxnSpPr>
          <p:nvPr/>
        </p:nvCxnSpPr>
        <p:spPr>
          <a:xfrm flipH="1">
            <a:off x="4716016" y="2211710"/>
            <a:ext cx="1440160" cy="25842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1"/>
          </p:cNvCxnSpPr>
          <p:nvPr/>
        </p:nvCxnSpPr>
        <p:spPr>
          <a:xfrm>
            <a:off x="2262411" y="4040485"/>
            <a:ext cx="1157461" cy="75550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Rett pil 40"/>
          <p:cNvCxnSpPr>
            <a:stCxn id="6" idx="1"/>
            <a:endCxn id="9" idx="3"/>
          </p:cNvCxnSpPr>
          <p:nvPr/>
        </p:nvCxnSpPr>
        <p:spPr>
          <a:xfrm flipH="1">
            <a:off x="2910483" y="3859883"/>
            <a:ext cx="509389" cy="58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3419872" y="627534"/>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Introduction brief</a:t>
            </a:r>
            <a:endParaRPr lang="en-US" sz="1000" dirty="0"/>
          </a:p>
        </p:txBody>
      </p:sp>
      <p:cxnSp>
        <p:nvCxnSpPr>
          <p:cNvPr id="23" name="Rett pil 22"/>
          <p:cNvCxnSpPr>
            <a:stCxn id="21" idx="2"/>
            <a:endCxn id="4" idx="0"/>
          </p:cNvCxnSpPr>
          <p:nvPr/>
        </p:nvCxnSpPr>
        <p:spPr>
          <a:xfrm>
            <a:off x="4067944" y="987574"/>
            <a:ext cx="0" cy="127994"/>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sp>
        <p:nvSpPr>
          <p:cNvPr id="27" name="Avrundet rektangel 26"/>
          <p:cNvSpPr/>
          <p:nvPr/>
        </p:nvSpPr>
        <p:spPr>
          <a:xfrm>
            <a:off x="7740352" y="1923678"/>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INTREP X</a:t>
            </a:r>
            <a:endParaRPr lang="en-US" sz="1000" dirty="0"/>
          </a:p>
        </p:txBody>
      </p:sp>
      <p:sp>
        <p:nvSpPr>
          <p:cNvPr id="29" name="Avrundet rektangel 28"/>
          <p:cNvSpPr/>
          <p:nvPr/>
        </p:nvSpPr>
        <p:spPr>
          <a:xfrm>
            <a:off x="7740352" y="2355726"/>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INTREP Y</a:t>
            </a:r>
            <a:endParaRPr lang="en-US" sz="1000" dirty="0"/>
          </a:p>
        </p:txBody>
      </p:sp>
      <p:sp>
        <p:nvSpPr>
          <p:cNvPr id="30" name="Avrundet rektangel 29"/>
          <p:cNvSpPr/>
          <p:nvPr/>
        </p:nvSpPr>
        <p:spPr>
          <a:xfrm>
            <a:off x="7740352" y="2787774"/>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INTREP Z</a:t>
            </a:r>
            <a:endParaRPr lang="en-US" sz="1000" dirty="0"/>
          </a:p>
        </p:txBody>
      </p:sp>
      <p:sp>
        <p:nvSpPr>
          <p:cNvPr id="32" name="Avrundet rektangel 31"/>
          <p:cNvSpPr/>
          <p:nvPr/>
        </p:nvSpPr>
        <p:spPr>
          <a:xfrm>
            <a:off x="7740352" y="3219822"/>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INTSUM</a:t>
            </a:r>
            <a:endParaRPr lang="en-US" sz="1000" dirty="0">
              <a:solidFill>
                <a:schemeClr val="tx1"/>
              </a:solidFill>
            </a:endParaRPr>
          </a:p>
        </p:txBody>
      </p:sp>
      <p:cxnSp>
        <p:nvCxnSpPr>
          <p:cNvPr id="46" name="Rett linje 45"/>
          <p:cNvCxnSpPr>
            <a:stCxn id="27" idx="1"/>
          </p:cNvCxnSpPr>
          <p:nvPr/>
        </p:nvCxnSpPr>
        <p:spPr>
          <a:xfrm flipH="1">
            <a:off x="7380312" y="2103698"/>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Rett linje 46"/>
          <p:cNvCxnSpPr>
            <a:stCxn id="29" idx="1"/>
          </p:cNvCxnSpPr>
          <p:nvPr/>
        </p:nvCxnSpPr>
        <p:spPr>
          <a:xfrm flipH="1">
            <a:off x="7380312" y="2535746"/>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Rett linje 49"/>
          <p:cNvCxnSpPr>
            <a:stCxn id="30" idx="1"/>
          </p:cNvCxnSpPr>
          <p:nvPr/>
        </p:nvCxnSpPr>
        <p:spPr>
          <a:xfrm flipH="1">
            <a:off x="7380312" y="2967794"/>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Rett linje 52"/>
          <p:cNvCxnSpPr>
            <a:stCxn id="32" idx="1"/>
          </p:cNvCxnSpPr>
          <p:nvPr/>
        </p:nvCxnSpPr>
        <p:spPr>
          <a:xfrm flipH="1">
            <a:off x="7380312" y="3399842"/>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Rett linje 55"/>
          <p:cNvCxnSpPr/>
          <p:nvPr/>
        </p:nvCxnSpPr>
        <p:spPr>
          <a:xfrm flipV="1">
            <a:off x="7380312" y="2104022"/>
            <a:ext cx="0" cy="12961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Rett pil 59"/>
          <p:cNvCxnSpPr>
            <a:endCxn id="5" idx="3"/>
          </p:cNvCxnSpPr>
          <p:nvPr/>
        </p:nvCxnSpPr>
        <p:spPr>
          <a:xfrm flipH="1" flipV="1">
            <a:off x="4716016" y="2491731"/>
            <a:ext cx="2664296" cy="296043"/>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linje 72"/>
          <p:cNvCxnSpPr/>
          <p:nvPr/>
        </p:nvCxnSpPr>
        <p:spPr>
          <a:xfrm flipH="1">
            <a:off x="35496" y="3183818"/>
            <a:ext cx="9073008" cy="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81" name="TekstSylinder 80"/>
          <p:cNvSpPr txBox="1"/>
          <p:nvPr/>
        </p:nvSpPr>
        <p:spPr>
          <a:xfrm>
            <a:off x="164654" y="3172197"/>
            <a:ext cx="936104" cy="276999"/>
          </a:xfrm>
          <a:prstGeom prst="rect">
            <a:avLst/>
          </a:prstGeom>
          <a:noFill/>
        </p:spPr>
        <p:txBody>
          <a:bodyPr wrap="square" rtlCol="0">
            <a:spAutoFit/>
          </a:bodyPr>
          <a:lstStyle/>
          <a:p>
            <a:r>
              <a:rPr lang="en-US" sz="1200" b="1" dirty="0" smtClean="0"/>
              <a:t>PER EVENT</a:t>
            </a:r>
            <a:endParaRPr lang="en-US" sz="1200" b="1" dirty="0"/>
          </a:p>
        </p:txBody>
      </p:sp>
      <p:sp>
        <p:nvSpPr>
          <p:cNvPr id="82" name="TekstSylinder 81"/>
          <p:cNvSpPr txBox="1"/>
          <p:nvPr/>
        </p:nvSpPr>
        <p:spPr>
          <a:xfrm>
            <a:off x="150937" y="2902074"/>
            <a:ext cx="1872208" cy="276999"/>
          </a:xfrm>
          <a:prstGeom prst="rect">
            <a:avLst/>
          </a:prstGeom>
          <a:noFill/>
        </p:spPr>
        <p:txBody>
          <a:bodyPr wrap="square" rtlCol="0">
            <a:spAutoFit/>
          </a:bodyPr>
          <a:lstStyle/>
          <a:p>
            <a:r>
              <a:rPr lang="en-US" sz="1200" b="1" dirty="0" smtClean="0"/>
              <a:t>CAMPAIGN DOCUMENTS</a:t>
            </a:r>
            <a:endParaRPr lang="en-US" sz="1200" b="1" dirty="0"/>
          </a:p>
        </p:txBody>
      </p:sp>
      <p:sp>
        <p:nvSpPr>
          <p:cNvPr id="38" name="TekstSylinder 37"/>
          <p:cNvSpPr txBox="1"/>
          <p:nvPr/>
        </p:nvSpPr>
        <p:spPr>
          <a:xfrm>
            <a:off x="7715240" y="642924"/>
            <a:ext cx="1428760" cy="646331"/>
          </a:xfrm>
          <a:prstGeom prst="rect">
            <a:avLst/>
          </a:prstGeom>
          <a:noFill/>
        </p:spPr>
        <p:txBody>
          <a:bodyPr wrap="square" rtlCol="0">
            <a:spAutoFit/>
          </a:bodyPr>
          <a:lstStyle/>
          <a:p>
            <a:r>
              <a:rPr lang="en-US" sz="600" dirty="0" smtClean="0"/>
              <a:t>JPTL: Joint Prioritized Target List</a:t>
            </a:r>
          </a:p>
          <a:p>
            <a:r>
              <a:rPr lang="en-US" sz="600" dirty="0" smtClean="0"/>
              <a:t>TST: Time Sensitive Targets</a:t>
            </a:r>
          </a:p>
          <a:p>
            <a:r>
              <a:rPr lang="en-US" sz="600" dirty="0" smtClean="0"/>
              <a:t>AOD: Air Operations Directive</a:t>
            </a:r>
          </a:p>
          <a:p>
            <a:r>
              <a:rPr lang="en-US" sz="600" dirty="0" smtClean="0"/>
              <a:t>ACO: Airspace Control Order</a:t>
            </a:r>
          </a:p>
          <a:p>
            <a:r>
              <a:rPr lang="en-US" sz="600" dirty="0" smtClean="0"/>
              <a:t>ATO: Air Tasking Order</a:t>
            </a:r>
          </a:p>
          <a:p>
            <a:r>
              <a:rPr lang="en-US" sz="600" dirty="0" smtClean="0"/>
              <a:t>INTSUM: Intelligence Summary</a:t>
            </a:r>
            <a:endParaRPr lang="en-US" sz="600"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a:xfrm>
            <a:off x="714348" y="0"/>
            <a:ext cx="8414844" cy="648073"/>
          </a:xfrm>
        </p:spPr>
        <p:txBody>
          <a:bodyPr/>
          <a:lstStyle/>
          <a:p>
            <a:r>
              <a:rPr lang="en-US" dirty="0" smtClean="0"/>
              <a:t>PRODUCTS -  Pilots/controllers</a:t>
            </a:r>
            <a:endParaRPr lang="en-US" dirty="0"/>
          </a:p>
        </p:txBody>
      </p:sp>
      <p:sp>
        <p:nvSpPr>
          <p:cNvPr id="6" name="Avrundet rektangel 5"/>
          <p:cNvSpPr/>
          <p:nvPr/>
        </p:nvSpPr>
        <p:spPr>
          <a:xfrm>
            <a:off x="2280486"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AOD/ACO</a:t>
            </a:r>
            <a:endParaRPr lang="en-US" sz="1000" dirty="0"/>
          </a:p>
        </p:txBody>
      </p:sp>
      <p:sp>
        <p:nvSpPr>
          <p:cNvPr id="7" name="Avrundet rektangel 6"/>
          <p:cNvSpPr/>
          <p:nvPr/>
        </p:nvSpPr>
        <p:spPr>
          <a:xfrm>
            <a:off x="3419872" y="3973025"/>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Execution</a:t>
            </a:r>
            <a:endParaRPr lang="en-US" sz="1000" dirty="0"/>
          </a:p>
        </p:txBody>
      </p:sp>
      <p:sp>
        <p:nvSpPr>
          <p:cNvPr id="9" name="Avrundet rektangel 8"/>
          <p:cNvSpPr/>
          <p:nvPr/>
        </p:nvSpPr>
        <p:spPr>
          <a:xfrm>
            <a:off x="3923560"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66634"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25" name="Rett pil 24"/>
          <p:cNvCxnSpPr>
            <a:stCxn id="6" idx="2"/>
            <a:endCxn id="7" idx="0"/>
          </p:cNvCxnSpPr>
          <p:nvPr/>
        </p:nvCxnSpPr>
        <p:spPr>
          <a:xfrm rot="16200000" flipH="1">
            <a:off x="2620444" y="2525524"/>
            <a:ext cx="1755615" cy="1139386"/>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0"/>
          </p:cNvCxnSpPr>
          <p:nvPr/>
        </p:nvCxnSpPr>
        <p:spPr>
          <a:xfrm rot="5400000">
            <a:off x="4263518" y="2021836"/>
            <a:ext cx="1755615" cy="214676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0"/>
          </p:cNvCxnSpPr>
          <p:nvPr/>
        </p:nvCxnSpPr>
        <p:spPr>
          <a:xfrm rot="5400000">
            <a:off x="3441981" y="2843373"/>
            <a:ext cx="1755615" cy="50368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2" name="Avrundet rektangel 31"/>
          <p:cNvSpPr/>
          <p:nvPr/>
        </p:nvSpPr>
        <p:spPr>
          <a:xfrm>
            <a:off x="637412" y="1857370"/>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INTSUM</a:t>
            </a:r>
            <a:endParaRPr lang="en-US" sz="1000" dirty="0">
              <a:solidFill>
                <a:schemeClr val="tx1"/>
              </a:solidFill>
            </a:endParaRPr>
          </a:p>
        </p:txBody>
      </p:sp>
      <p:cxnSp>
        <p:nvCxnSpPr>
          <p:cNvPr id="38" name="Rett pil 37"/>
          <p:cNvCxnSpPr>
            <a:stCxn id="32" idx="2"/>
            <a:endCxn id="7" idx="0"/>
          </p:cNvCxnSpPr>
          <p:nvPr/>
        </p:nvCxnSpPr>
        <p:spPr>
          <a:xfrm rot="16200000" flipH="1">
            <a:off x="1798907" y="1703987"/>
            <a:ext cx="1755615" cy="278246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8" name="Avrundet rektangel 57"/>
          <p:cNvSpPr/>
          <p:nvPr/>
        </p:nvSpPr>
        <p:spPr>
          <a:xfrm>
            <a:off x="7209708"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Tasking</a:t>
            </a:r>
            <a:endParaRPr lang="en-US" sz="1000" dirty="0"/>
          </a:p>
        </p:txBody>
      </p:sp>
      <p:cxnSp>
        <p:nvCxnSpPr>
          <p:cNvPr id="84" name="Rett pil 83"/>
          <p:cNvCxnSpPr>
            <a:stCxn id="58" idx="2"/>
            <a:endCxn id="7" idx="0"/>
          </p:cNvCxnSpPr>
          <p:nvPr/>
        </p:nvCxnSpPr>
        <p:spPr>
          <a:xfrm rot="5400000">
            <a:off x="5085055" y="1200299"/>
            <a:ext cx="1755615" cy="3789836"/>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TekstSylinder 13"/>
          <p:cNvSpPr txBox="1"/>
          <p:nvPr/>
        </p:nvSpPr>
        <p:spPr>
          <a:xfrm>
            <a:off x="7715240" y="642924"/>
            <a:ext cx="1428760" cy="646331"/>
          </a:xfrm>
          <a:prstGeom prst="rect">
            <a:avLst/>
          </a:prstGeom>
          <a:noFill/>
        </p:spPr>
        <p:txBody>
          <a:bodyPr wrap="square" rtlCol="0">
            <a:spAutoFit/>
          </a:bodyPr>
          <a:lstStyle/>
          <a:p>
            <a:r>
              <a:rPr lang="en-US" sz="600" dirty="0" smtClean="0"/>
              <a:t>JPTL: Joint Prioritized Target List</a:t>
            </a:r>
          </a:p>
          <a:p>
            <a:r>
              <a:rPr lang="en-US" sz="600" dirty="0" smtClean="0"/>
              <a:t>TST: Time Sensitive Targets</a:t>
            </a:r>
          </a:p>
          <a:p>
            <a:r>
              <a:rPr lang="en-US" sz="600" dirty="0" smtClean="0"/>
              <a:t>AOD: Air Operations Directive</a:t>
            </a:r>
          </a:p>
          <a:p>
            <a:r>
              <a:rPr lang="en-US" sz="600" dirty="0" smtClean="0"/>
              <a:t>ACO: Airspace Control Order</a:t>
            </a:r>
          </a:p>
          <a:p>
            <a:r>
              <a:rPr lang="en-US" sz="600" dirty="0" smtClean="0"/>
              <a:t>ATO: Air Tasking Order</a:t>
            </a:r>
          </a:p>
          <a:p>
            <a:r>
              <a:rPr lang="en-US" sz="600" dirty="0" smtClean="0"/>
              <a:t>INTSUM: Intelligence Summary</a:t>
            </a:r>
            <a:endParaRPr lang="en-US" sz="600"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9144000" cy="4176463"/>
          </a:xfrm>
        </p:spPr>
        <p:txBody>
          <a:bodyPr>
            <a:normAutofit/>
          </a:bodyPr>
          <a:lstStyle/>
          <a:p>
            <a:r>
              <a:rPr lang="en-US" sz="1600" dirty="0" smtClean="0"/>
              <a:t>132</a:t>
            </a:r>
            <a:r>
              <a:rPr lang="en-US" sz="1600" baseline="30000" dirty="0" smtClean="0"/>
              <a:t>nd</a:t>
            </a:r>
            <a:r>
              <a:rPr lang="en-US" sz="1600" dirty="0" smtClean="0"/>
              <a:t> Website</a:t>
            </a:r>
          </a:p>
          <a:p>
            <a:pPr lvl="1"/>
            <a:r>
              <a:rPr lang="en-US" sz="1400" dirty="0" err="1" smtClean="0"/>
              <a:t>Taskings</a:t>
            </a:r>
            <a:r>
              <a:rPr lang="en-US" sz="1400" dirty="0" smtClean="0"/>
              <a:t> / ATO</a:t>
            </a:r>
          </a:p>
          <a:p>
            <a:pPr lvl="1"/>
            <a:r>
              <a:rPr lang="en-US" sz="1400" dirty="0" smtClean="0"/>
              <a:t>AAR</a:t>
            </a:r>
          </a:p>
          <a:p>
            <a:r>
              <a:rPr lang="en-US" sz="1600" dirty="0" smtClean="0"/>
              <a:t>OPAC Briefing page</a:t>
            </a:r>
          </a:p>
          <a:p>
            <a:r>
              <a:rPr lang="en-US" sz="1600" dirty="0" smtClean="0"/>
              <a:t>Discord OPAC section: (OPAC tag given to participants for access, both 132</a:t>
            </a:r>
            <a:r>
              <a:rPr lang="en-US" sz="1600" baseline="30000" dirty="0" smtClean="0"/>
              <a:t>nd</a:t>
            </a:r>
            <a:r>
              <a:rPr lang="en-US" sz="1600" dirty="0" smtClean="0"/>
              <a:t> and externals)</a:t>
            </a:r>
          </a:p>
          <a:p>
            <a:pPr lvl="1"/>
            <a:r>
              <a:rPr lang="en-US" sz="1200" b="1" dirty="0" smtClean="0"/>
              <a:t>JFACC: </a:t>
            </a:r>
            <a:r>
              <a:rPr lang="en-US" sz="1200" dirty="0" smtClean="0"/>
              <a:t>JFACC internal channel for work related to AOD and JAOP revisions</a:t>
            </a:r>
          </a:p>
          <a:p>
            <a:pPr lvl="1"/>
            <a:r>
              <a:rPr lang="en-US" sz="1200" b="1" dirty="0" smtClean="0"/>
              <a:t>VIS: </a:t>
            </a:r>
            <a:r>
              <a:rPr lang="en-US" sz="1200" dirty="0" smtClean="0"/>
              <a:t>VIS internal channel for work related to INTREP and INTSUMs</a:t>
            </a:r>
          </a:p>
          <a:p>
            <a:pPr lvl="1"/>
            <a:r>
              <a:rPr lang="en-US" sz="1200" b="1" dirty="0" smtClean="0"/>
              <a:t>JFACC-VIS: </a:t>
            </a:r>
            <a:r>
              <a:rPr lang="en-US" sz="1200" dirty="0" smtClean="0"/>
              <a:t>Internal coordination channel between JFACC and VIS for JTL and JPTL. Only for VIS and JFACC.</a:t>
            </a:r>
          </a:p>
          <a:p>
            <a:pPr lvl="1"/>
            <a:r>
              <a:rPr lang="en-US" sz="1200" b="1" dirty="0" smtClean="0"/>
              <a:t>RFI: </a:t>
            </a:r>
            <a:r>
              <a:rPr lang="en-US" sz="1200" dirty="0" smtClean="0"/>
              <a:t>Channel for everyone to request “official” information </a:t>
            </a:r>
          </a:p>
          <a:p>
            <a:pPr lvl="1"/>
            <a:r>
              <a:rPr lang="en-US" sz="1200" b="1" dirty="0" smtClean="0"/>
              <a:t>Products: </a:t>
            </a:r>
            <a:r>
              <a:rPr lang="en-US" sz="1200" dirty="0" smtClean="0"/>
              <a:t>Channel for everyone where CJTF HQ, AOC or VID publish information (Mission makers(event hosts)  (will also be made available on the OPAC briefing page)</a:t>
            </a:r>
          </a:p>
          <a:p>
            <a:pPr lvl="1"/>
            <a:r>
              <a:rPr lang="en-US" sz="1200" b="1" dirty="0" smtClean="0"/>
              <a:t>Media</a:t>
            </a:r>
            <a:r>
              <a:rPr lang="en-US" sz="1200" dirty="0" smtClean="0"/>
              <a:t>: Channel for everyone  where media reports may appear. </a:t>
            </a:r>
          </a:p>
          <a:p>
            <a:pPr lvl="1"/>
            <a:r>
              <a:rPr lang="en-US" sz="1200" b="1" dirty="0" smtClean="0"/>
              <a:t>BDA/Reports: </a:t>
            </a:r>
            <a:r>
              <a:rPr lang="en-US" sz="1200" dirty="0" smtClean="0"/>
              <a:t>Channel for everyone where pilots report BDA and other reports relevant for VIS to produce INTSUM/INTREPs</a:t>
            </a:r>
          </a:p>
          <a:p>
            <a:pPr lvl="1"/>
            <a:r>
              <a:rPr lang="en-US" sz="1200" b="1" dirty="0" smtClean="0"/>
              <a:t>Event planning:</a:t>
            </a:r>
            <a:r>
              <a:rPr lang="en-US" sz="1200" dirty="0" smtClean="0"/>
              <a:t> Channel for everyone where information for the next event can be coordinated and discussed.</a:t>
            </a:r>
          </a:p>
          <a:p>
            <a:pPr lvl="1"/>
            <a:r>
              <a:rPr lang="en-US" sz="1200" b="1" dirty="0" smtClean="0"/>
              <a:t>OPAC coordination: </a:t>
            </a:r>
            <a:r>
              <a:rPr lang="en-US" sz="1200" dirty="0" smtClean="0"/>
              <a:t>Chanel for everyone where coordination can be done. Anything not suited for other discord channels</a:t>
            </a:r>
          </a:p>
          <a:p>
            <a:pPr lvl="1"/>
            <a:endParaRPr lang="en-US" sz="1200" dirty="0" smtClean="0"/>
          </a:p>
          <a:p>
            <a:endParaRPr lang="en-US" dirty="0" smtClean="0"/>
          </a:p>
        </p:txBody>
      </p:sp>
      <p:sp>
        <p:nvSpPr>
          <p:cNvPr id="3" name="Tittel 2"/>
          <p:cNvSpPr>
            <a:spLocks noGrp="1"/>
          </p:cNvSpPr>
          <p:nvPr>
            <p:ph type="title"/>
          </p:nvPr>
        </p:nvSpPr>
        <p:spPr/>
        <p:txBody>
          <a:bodyPr/>
          <a:lstStyle/>
          <a:p>
            <a:r>
              <a:rPr lang="en-US" dirty="0" smtClean="0"/>
              <a:t>INFORMATION FLOW</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457200" y="851053"/>
            <a:ext cx="4114800" cy="4176463"/>
          </a:xfrm>
        </p:spPr>
        <p:txBody>
          <a:bodyPr>
            <a:normAutofit fontScale="92500" lnSpcReduction="20000"/>
          </a:bodyPr>
          <a:lstStyle/>
          <a:p>
            <a:pPr marL="0" indent="0">
              <a:buNone/>
            </a:pPr>
            <a:r>
              <a:rPr lang="en-US" sz="1400" b="1" dirty="0" smtClean="0"/>
              <a:t>Norway</a:t>
            </a:r>
          </a:p>
          <a:p>
            <a:pPr marL="180975" indent="-180975"/>
            <a:r>
              <a:rPr lang="en-US" sz="1400" dirty="0" smtClean="0"/>
              <a:t>Norway have granted </a:t>
            </a:r>
            <a:r>
              <a:rPr lang="en-US" sz="1400" dirty="0" err="1" smtClean="0"/>
              <a:t>overflight</a:t>
            </a:r>
            <a:r>
              <a:rPr lang="en-US" sz="1400" dirty="0" smtClean="0"/>
              <a:t> and movement rights for allied forces in support of Finland.</a:t>
            </a:r>
          </a:p>
          <a:p>
            <a:pPr marL="180975" indent="-180975"/>
            <a:r>
              <a:rPr lang="en-US" sz="1400" dirty="0" smtClean="0"/>
              <a:t>Norway are supporting with military aid, and the flow of goods to Finland.</a:t>
            </a:r>
          </a:p>
          <a:p>
            <a:pPr marL="180975" indent="-180975"/>
            <a:r>
              <a:rPr lang="en-US" sz="1400" dirty="0" smtClean="0"/>
              <a:t>Norway have allowed bases to be used for operations toward </a:t>
            </a:r>
            <a:r>
              <a:rPr lang="en-US" sz="1400" dirty="0" err="1" smtClean="0"/>
              <a:t>Notia</a:t>
            </a:r>
            <a:r>
              <a:rPr lang="en-US" sz="1400" dirty="0" smtClean="0"/>
              <a:t> or Kambiland without restrictions ( </a:t>
            </a:r>
            <a:r>
              <a:rPr lang="en-US" sz="1400" dirty="0" err="1" smtClean="0"/>
              <a:t>Bodø</a:t>
            </a:r>
            <a:r>
              <a:rPr lang="en-US" sz="1400" dirty="0" smtClean="0"/>
              <a:t>, </a:t>
            </a:r>
            <a:r>
              <a:rPr lang="en-US" sz="1400" dirty="0" err="1" smtClean="0"/>
              <a:t>Andøya</a:t>
            </a:r>
            <a:r>
              <a:rPr lang="en-US" sz="1400" dirty="0" smtClean="0"/>
              <a:t>, </a:t>
            </a:r>
            <a:r>
              <a:rPr lang="en-US" sz="1400" dirty="0" err="1" smtClean="0"/>
              <a:t>Bardufoss</a:t>
            </a:r>
            <a:r>
              <a:rPr lang="en-US" sz="1400" dirty="0" smtClean="0"/>
              <a:t> and </a:t>
            </a:r>
            <a:r>
              <a:rPr lang="en-US" sz="1400" dirty="0" err="1" smtClean="0"/>
              <a:t>Banak</a:t>
            </a:r>
            <a:r>
              <a:rPr lang="en-US" sz="1400" dirty="0" smtClean="0"/>
              <a:t>).</a:t>
            </a:r>
          </a:p>
          <a:p>
            <a:pPr marL="0" indent="0">
              <a:buNone/>
            </a:pPr>
            <a:endParaRPr lang="en-US" sz="1400" b="1" dirty="0" smtClean="0"/>
          </a:p>
          <a:p>
            <a:pPr marL="0" indent="0">
              <a:buNone/>
            </a:pPr>
            <a:r>
              <a:rPr lang="en-US" sz="1400" b="1" dirty="0" smtClean="0"/>
              <a:t>Finland</a:t>
            </a:r>
          </a:p>
          <a:p>
            <a:pPr marL="180975" indent="-180975"/>
            <a:r>
              <a:rPr lang="en-US" sz="1400" b="1" dirty="0" smtClean="0"/>
              <a:t> </a:t>
            </a:r>
            <a:r>
              <a:rPr lang="en-US" sz="1400" dirty="0" smtClean="0"/>
              <a:t>Finland is the country that have asked for support from allies.</a:t>
            </a:r>
          </a:p>
          <a:p>
            <a:pPr marL="180975" indent="-180975"/>
            <a:r>
              <a:rPr lang="en-US" sz="1400" dirty="0" smtClean="0"/>
              <a:t>Finland are hosting CJTF-23 operations from all bases and infrastructure.</a:t>
            </a:r>
          </a:p>
          <a:p>
            <a:pPr marL="0" indent="0">
              <a:buNone/>
            </a:pPr>
            <a:endParaRPr lang="en-US" sz="1400" b="1" dirty="0" smtClean="0"/>
          </a:p>
          <a:p>
            <a:pPr marL="0" indent="0">
              <a:buNone/>
            </a:pPr>
            <a:r>
              <a:rPr lang="en-US" sz="1400" b="1" dirty="0" smtClean="0"/>
              <a:t>Sweden</a:t>
            </a:r>
          </a:p>
          <a:p>
            <a:pPr marL="180975" indent="-180975"/>
            <a:r>
              <a:rPr lang="en-US" sz="1400" dirty="0" smtClean="0"/>
              <a:t>Sweden have granted </a:t>
            </a:r>
            <a:r>
              <a:rPr lang="en-US" sz="1400" dirty="0" err="1" smtClean="0"/>
              <a:t>overflight</a:t>
            </a:r>
            <a:r>
              <a:rPr lang="en-US" sz="1400" dirty="0" smtClean="0"/>
              <a:t> and movement rights for allied forces in support of Finland.</a:t>
            </a:r>
          </a:p>
          <a:p>
            <a:pPr marL="180975" indent="-180975"/>
            <a:r>
              <a:rPr lang="en-US" sz="1400" dirty="0" smtClean="0"/>
              <a:t>Sweden are supporting with military aid, and the flow of goods to Finland.</a:t>
            </a:r>
          </a:p>
          <a:p>
            <a:pPr marL="180975" indent="-180975"/>
            <a:r>
              <a:rPr lang="en-US" sz="1400" dirty="0" smtClean="0"/>
              <a:t>Sweden have not allowed Swedish bases to be used for operations toward </a:t>
            </a:r>
            <a:r>
              <a:rPr lang="en-US" sz="1400" dirty="0" err="1" smtClean="0"/>
              <a:t>Notia</a:t>
            </a:r>
            <a:r>
              <a:rPr lang="en-US" sz="1400" dirty="0" smtClean="0"/>
              <a:t> or Kambiland</a:t>
            </a:r>
          </a:p>
        </p:txBody>
      </p:sp>
      <p:sp>
        <p:nvSpPr>
          <p:cNvPr id="3" name="Tittel 2"/>
          <p:cNvSpPr>
            <a:spLocks noGrp="1"/>
          </p:cNvSpPr>
          <p:nvPr>
            <p:ph type="title"/>
          </p:nvPr>
        </p:nvSpPr>
        <p:spPr/>
        <p:txBody>
          <a:bodyPr/>
          <a:lstStyle/>
          <a:p>
            <a:r>
              <a:rPr lang="en-US" smtClean="0"/>
              <a:t>ACTORS - Allied</a:t>
            </a:r>
            <a:endParaRPr lang="en-US"/>
          </a:p>
        </p:txBody>
      </p:sp>
      <p:sp>
        <p:nvSpPr>
          <p:cNvPr id="4" name="Plassholder for innhold 1"/>
          <p:cNvSpPr txBox="1">
            <a:spLocks/>
          </p:cNvSpPr>
          <p:nvPr/>
        </p:nvSpPr>
        <p:spPr>
          <a:xfrm>
            <a:off x="5029200" y="857238"/>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642910" y="714363"/>
            <a:ext cx="8215370" cy="4000527"/>
          </a:xfrm>
        </p:spPr>
        <p:txBody>
          <a:bodyPr>
            <a:normAutofit/>
          </a:bodyPr>
          <a:lstStyle/>
          <a:p>
            <a:pPr marL="0" indent="0">
              <a:buNone/>
            </a:pPr>
            <a:r>
              <a:rPr lang="en-US" sz="1400" b="1" dirty="0" err="1" smtClean="0"/>
              <a:t>Notia</a:t>
            </a:r>
            <a:endParaRPr lang="en-US" sz="1400" b="1" dirty="0" smtClean="0"/>
          </a:p>
          <a:p>
            <a:pPr marL="0" indent="0">
              <a:buNone/>
            </a:pPr>
            <a:r>
              <a:rPr lang="en-US" sz="1400" dirty="0" err="1" smtClean="0"/>
              <a:t>Notia</a:t>
            </a:r>
            <a:r>
              <a:rPr lang="en-US" sz="1400" dirty="0" smtClean="0"/>
              <a:t> is a vast, </a:t>
            </a:r>
            <a:r>
              <a:rPr lang="en-US" sz="1400" b="1" dirty="0" smtClean="0"/>
              <a:t>iron-fisted state reminiscent of the Soviet Union at the height of the Cold War</a:t>
            </a:r>
            <a:r>
              <a:rPr lang="en-US" sz="1400" dirty="0" smtClean="0"/>
              <a:t>. Governed by a single-party regime, power is centralized in the Supreme Council, presided over by a stern Premier who controls nearly every aspect of civilian and military life. </a:t>
            </a:r>
            <a:r>
              <a:rPr lang="en-US" sz="1400" b="1" dirty="0" smtClean="0"/>
              <a:t>The nation’s sprawling industrial complexes churn out tanks, aircraft, and propaganda alike, reinforcing a massive military apparatus</a:t>
            </a:r>
            <a:r>
              <a:rPr lang="en-US" sz="1400" dirty="0" smtClean="0"/>
              <a:t>. Despite the strict internal security imposed by the secret police, </a:t>
            </a:r>
            <a:r>
              <a:rPr lang="en-US" sz="1400" dirty="0" err="1" smtClean="0"/>
              <a:t>Notia’s</a:t>
            </a:r>
            <a:r>
              <a:rPr lang="en-US" sz="1400" dirty="0" smtClean="0"/>
              <a:t> people hold onto a sense of collective pride in their shared heritage and technological achievements. </a:t>
            </a:r>
            <a:r>
              <a:rPr lang="en-US" sz="1400" b="1" dirty="0" smtClean="0"/>
              <a:t>This mix of authoritarian control and fierce national identity makes </a:t>
            </a:r>
            <a:r>
              <a:rPr lang="en-US" sz="1400" b="1" dirty="0" err="1" smtClean="0"/>
              <a:t>Notia</a:t>
            </a:r>
            <a:r>
              <a:rPr lang="en-US" sz="1400" b="1" dirty="0" smtClean="0"/>
              <a:t> a formidable force on the global stage</a:t>
            </a:r>
            <a:r>
              <a:rPr lang="en-US" sz="1400" dirty="0" smtClean="0"/>
              <a:t>.</a:t>
            </a:r>
          </a:p>
          <a:p>
            <a:pPr marL="0" indent="0">
              <a:buNone/>
            </a:pPr>
            <a:endParaRPr lang="en-US" sz="1400" b="1" dirty="0" smtClean="0"/>
          </a:p>
          <a:p>
            <a:pPr marL="0" indent="0">
              <a:buNone/>
            </a:pPr>
            <a:r>
              <a:rPr lang="en-US" sz="1400" b="1" dirty="0" smtClean="0"/>
              <a:t>Kambiland</a:t>
            </a:r>
          </a:p>
          <a:p>
            <a:pPr marL="0" indent="0">
              <a:buNone/>
            </a:pPr>
            <a:r>
              <a:rPr lang="en-US" sz="1400" dirty="0" smtClean="0"/>
              <a:t>Kambiland is the “little brother” to </a:t>
            </a:r>
            <a:r>
              <a:rPr lang="en-US" sz="1400" dirty="0" err="1" smtClean="0"/>
              <a:t>Notia</a:t>
            </a:r>
            <a:r>
              <a:rPr lang="en-US" sz="1400" dirty="0" smtClean="0"/>
              <a:t>, forged from the cultural tapestry of shared bond of hardness. An authoritarian regime led by a formidable Supreme Leader wields near-total power, upheld by a sprawling security apparatus that cracks down on any hint of dissent. Despite longstanding economic challenges, vast natural resources and fervent nationalism fuel </a:t>
            </a:r>
            <a:r>
              <a:rPr lang="en-US" sz="1400" dirty="0" err="1" smtClean="0"/>
              <a:t>Kambiland’s</a:t>
            </a:r>
            <a:r>
              <a:rPr lang="en-US" sz="1400" dirty="0" smtClean="0"/>
              <a:t> aspirations. Its strategic alliance with </a:t>
            </a:r>
            <a:r>
              <a:rPr lang="en-US" sz="1400" dirty="0" err="1" smtClean="0"/>
              <a:t>Notia</a:t>
            </a:r>
            <a:r>
              <a:rPr lang="en-US" sz="1400" dirty="0" smtClean="0"/>
              <a:t> serves to bolster both nations’ military and political leverage, reflecting a bond that balances regional dominance with cultural ties. </a:t>
            </a:r>
            <a:r>
              <a:rPr lang="en-US" sz="1400" b="1" dirty="0" smtClean="0"/>
              <a:t>While a powerful state in its own right, </a:t>
            </a:r>
            <a:r>
              <a:rPr lang="en-US" sz="1400" b="1" dirty="0" err="1" smtClean="0"/>
              <a:t>Kambiland’s</a:t>
            </a:r>
            <a:r>
              <a:rPr lang="en-US" sz="1400" b="1" dirty="0" smtClean="0"/>
              <a:t> identity and future remain closely linked to the ambitions of its elder ally</a:t>
            </a:r>
          </a:p>
          <a:p>
            <a:pPr marL="0" indent="0">
              <a:buNone/>
            </a:pPr>
            <a:endParaRPr lang="en-US" sz="1400" b="1" dirty="0" smtClean="0"/>
          </a:p>
        </p:txBody>
      </p:sp>
      <p:sp>
        <p:nvSpPr>
          <p:cNvPr id="3" name="Tittel 2"/>
          <p:cNvSpPr>
            <a:spLocks noGrp="1"/>
          </p:cNvSpPr>
          <p:nvPr>
            <p:ph type="title"/>
          </p:nvPr>
        </p:nvSpPr>
        <p:spPr/>
        <p:txBody>
          <a:bodyPr/>
          <a:lstStyle/>
          <a:p>
            <a:r>
              <a:rPr lang="en-US" dirty="0" smtClean="0"/>
              <a:t>ACTORS - Adversaries</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pic>
        <p:nvPicPr>
          <p:cNvPr id="6" name="Picture 3" descr="D:\GIT PROJECTS\OPAT-background\Democratic Republik of  Kambiland - DRK.png"/>
          <p:cNvPicPr>
            <a:picLocks noChangeAspect="1" noChangeArrowheads="1"/>
          </p:cNvPicPr>
          <p:nvPr/>
        </p:nvPicPr>
        <p:blipFill>
          <a:blip r:embed="rId2" cstate="print"/>
          <a:srcRect/>
          <a:stretch>
            <a:fillRect/>
          </a:stretch>
        </p:blipFill>
        <p:spPr bwMode="auto">
          <a:xfrm>
            <a:off x="214282" y="2786064"/>
            <a:ext cx="428628" cy="285752"/>
          </a:xfrm>
          <a:prstGeom prst="rect">
            <a:avLst/>
          </a:prstGeom>
          <a:noFill/>
          <a:ln w="3175">
            <a:solidFill>
              <a:schemeClr val="tx1"/>
            </a:solidFill>
          </a:ln>
        </p:spPr>
      </p:pic>
      <p:pic>
        <p:nvPicPr>
          <p:cNvPr id="7" name="Picture 4" descr="D:\GIT PROJECTS\OPAT-background\Socialist Republic of Notia - SRN.png"/>
          <p:cNvPicPr>
            <a:picLocks noChangeAspect="1" noChangeArrowheads="1"/>
          </p:cNvPicPr>
          <p:nvPr/>
        </p:nvPicPr>
        <p:blipFill>
          <a:blip r:embed="rId3" cstate="print"/>
          <a:srcRect/>
          <a:stretch>
            <a:fillRect/>
          </a:stretch>
        </p:blipFill>
        <p:spPr bwMode="auto">
          <a:xfrm>
            <a:off x="214282" y="714362"/>
            <a:ext cx="428628" cy="285752"/>
          </a:xfrm>
          <a:prstGeom prst="rect">
            <a:avLst/>
          </a:prstGeom>
          <a:noFill/>
          <a:ln w="3175">
            <a:solidFill>
              <a:schemeClr val="tx1"/>
            </a:solidFill>
          </a:ln>
        </p:spPr>
      </p:pic>
      <p:sp>
        <p:nvSpPr>
          <p:cNvPr id="8" name="TekstSylinder 7"/>
          <p:cNvSpPr txBox="1"/>
          <p:nvPr/>
        </p:nvSpPr>
        <p:spPr>
          <a:xfrm>
            <a:off x="5643538" y="4572014"/>
            <a:ext cx="3500462" cy="430887"/>
          </a:xfrm>
          <a:prstGeom prst="rect">
            <a:avLst/>
          </a:prstGeom>
          <a:noFill/>
        </p:spPr>
        <p:txBody>
          <a:bodyPr wrap="square" rtlCol="0">
            <a:spAutoFit/>
          </a:bodyPr>
          <a:lstStyle/>
          <a:p>
            <a:r>
              <a:rPr lang="en-US" sz="700" dirty="0" smtClean="0"/>
              <a:t>Enemy: is actively opposed or hostile to CJTF and friendly forces. </a:t>
            </a:r>
          </a:p>
          <a:p>
            <a:r>
              <a:rPr lang="en-US" sz="700" dirty="0" smtClean="0"/>
              <a:t>Adversary: opponent in a contest, conflict, or dispute toward CJTF and friendly forces. </a:t>
            </a:r>
          </a:p>
          <a:p>
            <a:r>
              <a:rPr lang="en-US" sz="700" dirty="0" smtClean="0"/>
              <a:t>Neutral: not </a:t>
            </a:r>
            <a:r>
              <a:rPr lang="en-US" sz="800" dirty="0" smtClean="0"/>
              <a:t>supporting</a:t>
            </a:r>
            <a:r>
              <a:rPr lang="en-US" sz="700" dirty="0" smtClean="0"/>
              <a:t> or helping either side in a conflict, disagreement, etc.; impartial.</a:t>
            </a:r>
            <a:endParaRPr lang="nb-NO" sz="700" dirty="0"/>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p:txBody>
          <a:bodyPr/>
          <a:lstStyle/>
          <a:p>
            <a:r>
              <a:rPr lang="en-US" dirty="0" smtClean="0"/>
              <a:t>ACTORS - Adversaries</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pic>
        <p:nvPicPr>
          <p:cNvPr id="4098" name="Picture 2" descr="D:\GIT PROJECTS\OPAT-background\Democratic Union of Socialist States - DUSS.png"/>
          <p:cNvPicPr>
            <a:picLocks noChangeAspect="1" noChangeArrowheads="1"/>
          </p:cNvPicPr>
          <p:nvPr/>
        </p:nvPicPr>
        <p:blipFill>
          <a:blip r:embed="rId2" cstate="print"/>
          <a:srcRect/>
          <a:stretch>
            <a:fillRect/>
          </a:stretch>
        </p:blipFill>
        <p:spPr bwMode="auto">
          <a:xfrm>
            <a:off x="214282" y="928676"/>
            <a:ext cx="428628" cy="285752"/>
          </a:xfrm>
          <a:prstGeom prst="rect">
            <a:avLst/>
          </a:prstGeom>
          <a:noFill/>
          <a:ln w="3175">
            <a:solidFill>
              <a:schemeClr val="tx1"/>
            </a:solidFill>
          </a:ln>
        </p:spPr>
      </p:pic>
      <p:sp>
        <p:nvSpPr>
          <p:cNvPr id="9" name="Plassholder for innhold 1"/>
          <p:cNvSpPr txBox="1">
            <a:spLocks/>
          </p:cNvSpPr>
          <p:nvPr/>
        </p:nvSpPr>
        <p:spPr>
          <a:xfrm>
            <a:off x="642910" y="714362"/>
            <a:ext cx="8929750" cy="4176463"/>
          </a:xfrm>
          <a:prstGeom prst="rect">
            <a:avLst/>
          </a:prstGeom>
        </p:spPr>
        <p:txBody>
          <a:bodyPr vert="horz" lIns="91440" tIns="45720" rIns="91440" bIns="45720" rtlCol="0">
            <a:normAutofit/>
          </a:bodyPr>
          <a:lstStyle/>
          <a:p>
            <a:endParaRPr lang="en-US" sz="1400" b="1" dirty="0" smtClean="0"/>
          </a:p>
          <a:p>
            <a:r>
              <a:rPr lang="en-US" sz="1400" b="1" dirty="0" smtClean="0"/>
              <a:t>Democratic Union of Socialist States (DUSS)</a:t>
            </a:r>
          </a:p>
          <a:p>
            <a:r>
              <a:rPr lang="en-US" sz="1400" dirty="0" err="1" smtClean="0"/>
              <a:t>Xilong</a:t>
            </a:r>
            <a:r>
              <a:rPr lang="en-US" sz="1400" dirty="0" smtClean="0"/>
              <a:t>, Notia and Kambiland are allied as part of DUSS.</a:t>
            </a:r>
            <a:r>
              <a:rPr lang="en-US" sz="1400" b="1" dirty="0" smtClean="0"/>
              <a:t> </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1" i="0" u="none" strike="noStrike" kern="1200" cap="none" spc="0" normalizeH="0" baseline="0" noProof="0" dirty="0" err="1" smtClean="0">
                <a:ln>
                  <a:noFill/>
                </a:ln>
                <a:solidFill>
                  <a:schemeClr val="tx1"/>
                </a:solidFill>
                <a:effectLst/>
                <a:uLnTx/>
                <a:uFillTx/>
                <a:latin typeface="+mn-lt"/>
                <a:ea typeface="+mn-ea"/>
                <a:cs typeface="+mn-cs"/>
              </a:rPr>
              <a:t>Xilong</a:t>
            </a: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0" i="0" u="none" strike="noStrike" kern="1200" cap="none" spc="0" normalizeH="0" baseline="0" noProof="0" dirty="0" err="1" smtClean="0">
                <a:ln>
                  <a:noFill/>
                </a:ln>
                <a:solidFill>
                  <a:schemeClr val="tx1"/>
                </a:solidFill>
                <a:effectLst/>
                <a:uLnTx/>
                <a:uFillTx/>
                <a:latin typeface="+mn-lt"/>
                <a:ea typeface="+mn-ea"/>
                <a:cs typeface="+mn-cs"/>
              </a:rPr>
              <a:t>Xilong</a:t>
            </a:r>
            <a:r>
              <a:rPr kumimoji="0" lang="en-US" sz="1400" b="0" i="0" u="none" strike="noStrike" kern="1200" cap="none" spc="0" normalizeH="0" baseline="0" noProof="0" dirty="0" smtClean="0">
                <a:ln>
                  <a:noFill/>
                </a:ln>
                <a:solidFill>
                  <a:schemeClr val="tx1"/>
                </a:solidFill>
                <a:effectLst/>
                <a:uLnTx/>
                <a:uFillTx/>
                <a:latin typeface="+mn-lt"/>
                <a:ea typeface="+mn-ea"/>
                <a:cs typeface="+mn-cs"/>
              </a:rPr>
              <a:t> are the lead nation of DUSS and are projecting power worldwide using air and maritime assets.</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0"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11" name="TekstSylinder 10"/>
          <p:cNvSpPr txBox="1"/>
          <p:nvPr/>
        </p:nvSpPr>
        <p:spPr>
          <a:xfrm>
            <a:off x="5643538" y="4572014"/>
            <a:ext cx="3500462" cy="430887"/>
          </a:xfrm>
          <a:prstGeom prst="rect">
            <a:avLst/>
          </a:prstGeom>
          <a:noFill/>
        </p:spPr>
        <p:txBody>
          <a:bodyPr wrap="square" rtlCol="0">
            <a:spAutoFit/>
          </a:bodyPr>
          <a:lstStyle/>
          <a:p>
            <a:r>
              <a:rPr lang="en-US" sz="700" dirty="0" smtClean="0"/>
              <a:t>Enemy: is actively opposed or hostile to CJTF and friendly forces. </a:t>
            </a:r>
          </a:p>
          <a:p>
            <a:r>
              <a:rPr lang="en-US" sz="700" dirty="0" smtClean="0"/>
              <a:t>Adversary: opponent in a contest, conflict, or dispute toward CJTF and friendly forces. </a:t>
            </a:r>
          </a:p>
          <a:p>
            <a:r>
              <a:rPr lang="en-US" sz="700" dirty="0" smtClean="0"/>
              <a:t>Neutral: not </a:t>
            </a:r>
            <a:r>
              <a:rPr lang="en-US" sz="800" dirty="0" smtClean="0"/>
              <a:t>supporting</a:t>
            </a:r>
            <a:r>
              <a:rPr lang="en-US" sz="700" dirty="0" smtClean="0"/>
              <a:t> or helping either side in a conflict, disagreement, etc.; impartial.</a:t>
            </a:r>
            <a:endParaRPr lang="nb-NO" sz="700" dirty="0"/>
          </a:p>
        </p:txBody>
      </p:sp>
      <p:pic>
        <p:nvPicPr>
          <p:cNvPr id="1026" name="Picture 2" descr="D:\DCS_Missions\TRMA-Brief\OPAT-background\Xilong flag  - XIL.png"/>
          <p:cNvPicPr>
            <a:picLocks noChangeAspect="1" noChangeArrowheads="1"/>
          </p:cNvPicPr>
          <p:nvPr/>
        </p:nvPicPr>
        <p:blipFill>
          <a:blip r:embed="rId3" cstate="print"/>
          <a:srcRect/>
          <a:stretch>
            <a:fillRect/>
          </a:stretch>
        </p:blipFill>
        <p:spPr bwMode="auto">
          <a:xfrm>
            <a:off x="179512" y="1707654"/>
            <a:ext cx="467544" cy="311696"/>
          </a:xfrm>
          <a:prstGeom prst="rect">
            <a:avLst/>
          </a:prstGeom>
          <a:noFill/>
          <a:ln w="3175">
            <a:solidFill>
              <a:schemeClr val="tx1"/>
            </a:solidFill>
          </a:ln>
        </p:spPr>
      </p:pic>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p:txBody>
          <a:bodyPr/>
          <a:lstStyle/>
          <a:p>
            <a:r>
              <a:rPr lang="en-US" dirty="0" smtClean="0"/>
              <a:t>ACTORS - Adversaries</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
        <p:nvSpPr>
          <p:cNvPr id="9" name="Plassholder for innhold 1"/>
          <p:cNvSpPr txBox="1">
            <a:spLocks/>
          </p:cNvSpPr>
          <p:nvPr/>
        </p:nvSpPr>
        <p:spPr>
          <a:xfrm>
            <a:off x="642910" y="714362"/>
            <a:ext cx="8929750" cy="4176463"/>
          </a:xfrm>
          <a:prstGeom prst="rect">
            <a:avLst/>
          </a:prstGeom>
        </p:spPr>
        <p:txBody>
          <a:bodyPr vert="horz" lIns="91440" tIns="45720" rIns="91440" bIns="45720" rtlCol="0">
            <a:normAutofit/>
          </a:bodyPr>
          <a:lstStyle/>
          <a:p>
            <a:endParaRPr lang="en-US" sz="1400" b="1" dirty="0" smtClean="0"/>
          </a:p>
          <a:p>
            <a:r>
              <a:rPr lang="en-US" sz="1400" b="1" dirty="0" smtClean="0"/>
              <a:t>The Iron Resolve</a:t>
            </a:r>
          </a:p>
          <a:p>
            <a:r>
              <a:rPr lang="en-US" sz="1400" dirty="0" smtClean="0"/>
              <a:t>Terror group in support of Notia.</a:t>
            </a:r>
          </a:p>
          <a:p>
            <a:r>
              <a:rPr lang="en-US" sz="1400" dirty="0" smtClean="0"/>
              <a:t>Close ties to Notia special forces.</a:t>
            </a:r>
          </a:p>
          <a:p>
            <a:endParaRPr lang="en-US" sz="1400" dirty="0" smtClean="0"/>
          </a:p>
          <a:p>
            <a:endParaRPr kumimoji="0" lang="en-US" sz="1400" i="0" u="none" strike="noStrike" kern="1200" cap="none" spc="0" normalizeH="0" baseline="0" noProof="0" dirty="0" smtClean="0">
              <a:ln>
                <a:noFill/>
              </a:ln>
              <a:solidFill>
                <a:schemeClr val="tx1"/>
              </a:solidFill>
              <a:effectLst/>
              <a:uLnTx/>
              <a:uFillTx/>
              <a:latin typeface="+mn-lt"/>
              <a:ea typeface="+mn-ea"/>
              <a:cs typeface="+mn-cs"/>
            </a:endParaRPr>
          </a:p>
          <a:p>
            <a:endParaRPr lang="en-US" sz="1400" dirty="0" smtClean="0"/>
          </a:p>
          <a:p>
            <a:r>
              <a:rPr kumimoji="0" lang="en-US" sz="1400" b="1" i="0" u="none" strike="noStrike" kern="1200" cap="none" spc="0" normalizeH="0" baseline="0" noProof="0" dirty="0" smtClean="0">
                <a:ln>
                  <a:noFill/>
                </a:ln>
                <a:solidFill>
                  <a:schemeClr val="tx1"/>
                </a:solidFill>
                <a:effectLst/>
                <a:uLnTx/>
                <a:uFillTx/>
                <a:latin typeface="+mn-lt"/>
                <a:ea typeface="+mn-ea"/>
                <a:cs typeface="+mn-cs"/>
              </a:rPr>
              <a:t>The Dawn’s </a:t>
            </a:r>
            <a:r>
              <a:rPr kumimoji="0" lang="en-US" sz="1400" b="1" i="0" u="none" strike="noStrike" kern="1200" cap="none" spc="0" normalizeH="0" baseline="0" noProof="0" dirty="0" err="1" smtClean="0">
                <a:ln>
                  <a:noFill/>
                </a:ln>
                <a:solidFill>
                  <a:schemeClr val="tx1"/>
                </a:solidFill>
                <a:effectLst/>
                <a:uLnTx/>
                <a:uFillTx/>
                <a:latin typeface="+mn-lt"/>
                <a:ea typeface="+mn-ea"/>
                <a:cs typeface="+mn-cs"/>
              </a:rPr>
              <a:t>Vengance</a:t>
            </a: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r>
              <a:rPr lang="en-US" sz="1400" dirty="0" smtClean="0"/>
              <a:t>Terror group in support of </a:t>
            </a:r>
            <a:r>
              <a:rPr lang="en-US" sz="1400" dirty="0" err="1" smtClean="0"/>
              <a:t>Kamibland</a:t>
            </a:r>
            <a:r>
              <a:rPr lang="en-US" sz="1400" dirty="0" smtClean="0"/>
              <a:t>.</a:t>
            </a:r>
          </a:p>
          <a:p>
            <a:r>
              <a:rPr kumimoji="0" lang="en-US" sz="1400" i="0" u="none" strike="noStrike" kern="1200" cap="none" spc="0" normalizeH="0" baseline="0" noProof="0" dirty="0" smtClean="0">
                <a:ln>
                  <a:noFill/>
                </a:ln>
                <a:solidFill>
                  <a:schemeClr val="tx1"/>
                </a:solidFill>
                <a:effectLst/>
                <a:uLnTx/>
                <a:uFillTx/>
                <a:latin typeface="+mn-lt"/>
                <a:ea typeface="+mn-ea"/>
                <a:cs typeface="+mn-cs"/>
              </a:rPr>
              <a:t>Close</a:t>
            </a:r>
            <a:r>
              <a:rPr kumimoji="0" lang="en-US" sz="1400" i="0" u="none" strike="noStrike" kern="1200" cap="none" spc="0" normalizeH="0" noProof="0" dirty="0" smtClean="0">
                <a:ln>
                  <a:noFill/>
                </a:ln>
                <a:solidFill>
                  <a:schemeClr val="tx1"/>
                </a:solidFill>
                <a:effectLst/>
                <a:uLnTx/>
                <a:uFillTx/>
                <a:latin typeface="+mn-lt"/>
                <a:ea typeface="+mn-ea"/>
                <a:cs typeface="+mn-cs"/>
              </a:rPr>
              <a:t> ties to Kambiland special forces.</a:t>
            </a:r>
            <a:endParaRPr kumimoji="0" lang="en-US" sz="1400"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11" name="TekstSylinder 10"/>
          <p:cNvSpPr txBox="1"/>
          <p:nvPr/>
        </p:nvSpPr>
        <p:spPr>
          <a:xfrm>
            <a:off x="5643538" y="4572014"/>
            <a:ext cx="3500462" cy="430887"/>
          </a:xfrm>
          <a:prstGeom prst="rect">
            <a:avLst/>
          </a:prstGeom>
          <a:noFill/>
        </p:spPr>
        <p:txBody>
          <a:bodyPr wrap="square" rtlCol="0">
            <a:spAutoFit/>
          </a:bodyPr>
          <a:lstStyle/>
          <a:p>
            <a:r>
              <a:rPr lang="en-US" sz="700" dirty="0" smtClean="0"/>
              <a:t>Enemy: is actively opposed or hostile to CJTF and friendly forces. </a:t>
            </a:r>
          </a:p>
          <a:p>
            <a:r>
              <a:rPr lang="en-US" sz="700" dirty="0" smtClean="0"/>
              <a:t>Adversary: opponent in a contest, conflict, or dispute toward CJTF and friendly forces. </a:t>
            </a:r>
          </a:p>
          <a:p>
            <a:r>
              <a:rPr lang="en-US" sz="700" dirty="0" smtClean="0"/>
              <a:t>Neutral: not </a:t>
            </a:r>
            <a:r>
              <a:rPr lang="en-US" sz="800" dirty="0" smtClean="0"/>
              <a:t>supporting</a:t>
            </a:r>
            <a:r>
              <a:rPr lang="en-US" sz="700" dirty="0" smtClean="0"/>
              <a:t> or helping either side in a conflict, disagreement, etc.; impartial.</a:t>
            </a:r>
            <a:endParaRPr lang="nb-NO" sz="700" dirty="0"/>
          </a:p>
        </p:txBody>
      </p:sp>
    </p:spTree>
    <p:extLst>
      <p:ext uri="{BB962C8B-B14F-4D97-AF65-F5344CB8AC3E}">
        <p14:creationId xmlns="" xmlns:p14="http://schemas.microsoft.com/office/powerpoint/2010/main" val="3732348751"/>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tel 2"/>
          <p:cNvSpPr>
            <a:spLocks noGrp="1"/>
          </p:cNvSpPr>
          <p:nvPr>
            <p:ph type="title"/>
          </p:nvPr>
        </p:nvSpPr>
        <p:spPr/>
        <p:txBody>
          <a:bodyPr/>
          <a:lstStyle/>
          <a:p>
            <a:r>
              <a:rPr lang="en-US" dirty="0" err="1" smtClean="0"/>
              <a:t>Xilong</a:t>
            </a:r>
            <a:r>
              <a:rPr lang="en-US" dirty="0" smtClean="0"/>
              <a:t>, XIL</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
        <p:nvSpPr>
          <p:cNvPr id="9" name="Plassholder for innhold 1"/>
          <p:cNvSpPr txBox="1">
            <a:spLocks/>
          </p:cNvSpPr>
          <p:nvPr/>
        </p:nvSpPr>
        <p:spPr>
          <a:xfrm>
            <a:off x="0" y="714362"/>
            <a:ext cx="3643306" cy="4286280"/>
          </a:xfrm>
          <a:prstGeom prst="rect">
            <a:avLst/>
          </a:prstGeom>
        </p:spPr>
        <p:txBody>
          <a:bodyPr vert="horz" lIns="91440" tIns="45720" rIns="91440" bIns="45720" rtlCol="0">
            <a:noAutofit/>
          </a:bodyPr>
          <a:lstStyle/>
          <a:p>
            <a:r>
              <a:rPr lang="nb-NO" sz="800" b="1" dirty="0" err="1" smtClean="0"/>
              <a:t>Translation</a:t>
            </a:r>
            <a:r>
              <a:rPr lang="nb-NO" sz="800" dirty="0" smtClean="0"/>
              <a:t>: "Western Dragon"</a:t>
            </a:r>
          </a:p>
          <a:p>
            <a:r>
              <a:rPr lang="nb-NO" sz="800" b="1" dirty="0" err="1" smtClean="0"/>
              <a:t>Government</a:t>
            </a:r>
            <a:r>
              <a:rPr lang="nb-NO" sz="800" b="1" dirty="0" smtClean="0"/>
              <a:t> and </a:t>
            </a:r>
            <a:r>
              <a:rPr lang="nb-NO" sz="800" b="1" dirty="0" err="1" smtClean="0"/>
              <a:t>Leadership</a:t>
            </a:r>
            <a:endParaRPr lang="nb-NO" sz="800" b="1" dirty="0" smtClean="0"/>
          </a:p>
          <a:p>
            <a:r>
              <a:rPr lang="nb-NO" sz="800" b="1" dirty="0" err="1" smtClean="0"/>
              <a:t>Government</a:t>
            </a:r>
            <a:r>
              <a:rPr lang="nb-NO" sz="800" b="1" dirty="0" smtClean="0"/>
              <a:t> Type</a:t>
            </a:r>
            <a:r>
              <a:rPr lang="nb-NO" sz="800" dirty="0" smtClean="0"/>
              <a:t>: </a:t>
            </a:r>
            <a:r>
              <a:rPr lang="nb-NO" sz="800" dirty="0" err="1" smtClean="0"/>
              <a:t>Absolute</a:t>
            </a:r>
            <a:r>
              <a:rPr lang="nb-NO" sz="800" dirty="0" smtClean="0"/>
              <a:t> </a:t>
            </a:r>
            <a:r>
              <a:rPr lang="nb-NO" sz="800" dirty="0" err="1" smtClean="0"/>
              <a:t>technocratic</a:t>
            </a:r>
            <a:r>
              <a:rPr lang="nb-NO" sz="800" dirty="0" smtClean="0"/>
              <a:t> </a:t>
            </a:r>
            <a:r>
              <a:rPr lang="nb-NO" sz="800" dirty="0" err="1" smtClean="0"/>
              <a:t>oligarchy</a:t>
            </a:r>
            <a:r>
              <a:rPr lang="nb-NO" sz="800" dirty="0" smtClean="0"/>
              <a:t>.</a:t>
            </a:r>
            <a:br>
              <a:rPr lang="nb-NO" sz="800" dirty="0" smtClean="0"/>
            </a:br>
            <a:r>
              <a:rPr lang="nb-NO" sz="800" b="1" dirty="0" err="1" smtClean="0"/>
              <a:t>Ruling</a:t>
            </a:r>
            <a:r>
              <a:rPr lang="nb-NO" sz="800" b="1" dirty="0" smtClean="0"/>
              <a:t> Party</a:t>
            </a:r>
            <a:r>
              <a:rPr lang="nb-NO" sz="800" dirty="0" smtClean="0"/>
              <a:t>: The </a:t>
            </a:r>
            <a:r>
              <a:rPr lang="nb-NO" sz="800" dirty="0" err="1" smtClean="0"/>
              <a:t>Eternal</a:t>
            </a:r>
            <a:r>
              <a:rPr lang="nb-NO" sz="800" dirty="0" smtClean="0"/>
              <a:t> </a:t>
            </a:r>
            <a:r>
              <a:rPr lang="nb-NO" sz="800" dirty="0" err="1" smtClean="0"/>
              <a:t>Vanguard</a:t>
            </a:r>
            <a:r>
              <a:rPr lang="nb-NO" sz="800" dirty="0" smtClean="0"/>
              <a:t> </a:t>
            </a:r>
            <a:r>
              <a:rPr lang="nb-NO" sz="800" dirty="0" err="1" smtClean="0"/>
              <a:t>Collective</a:t>
            </a:r>
            <a:r>
              <a:rPr lang="nb-NO" sz="800" dirty="0" smtClean="0"/>
              <a:t> (EVC).</a:t>
            </a:r>
            <a:br>
              <a:rPr lang="nb-NO" sz="800" dirty="0" smtClean="0"/>
            </a:br>
            <a:endParaRPr lang="nb-NO" sz="800" dirty="0" smtClean="0"/>
          </a:p>
          <a:p>
            <a:r>
              <a:rPr lang="nb-NO" sz="800" b="1" dirty="0" err="1" smtClean="0"/>
              <a:t>Leader</a:t>
            </a:r>
            <a:r>
              <a:rPr lang="nb-NO" sz="800" dirty="0" smtClean="0"/>
              <a:t>: </a:t>
            </a:r>
            <a:r>
              <a:rPr lang="nb-NO" sz="800" b="1" dirty="0" err="1" smtClean="0"/>
              <a:t>Chancellor</a:t>
            </a:r>
            <a:r>
              <a:rPr lang="nb-NO" sz="800" b="1" dirty="0" smtClean="0"/>
              <a:t> Jin-Tai Ren</a:t>
            </a:r>
            <a:r>
              <a:rPr lang="nb-NO" sz="800" dirty="0" smtClean="0"/>
              <a:t>, a </a:t>
            </a:r>
            <a:r>
              <a:rPr lang="nb-NO" sz="800" dirty="0" err="1" smtClean="0"/>
              <a:t>figure</a:t>
            </a:r>
            <a:r>
              <a:rPr lang="nb-NO" sz="800" dirty="0" smtClean="0"/>
              <a:t> </a:t>
            </a:r>
            <a:r>
              <a:rPr lang="nb-NO" sz="800" dirty="0" err="1" smtClean="0"/>
              <a:t>of</a:t>
            </a:r>
            <a:r>
              <a:rPr lang="nb-NO" sz="800" dirty="0" smtClean="0"/>
              <a:t> </a:t>
            </a:r>
            <a:r>
              <a:rPr lang="nb-NO" sz="800" dirty="0" err="1" smtClean="0"/>
              <a:t>legend</a:t>
            </a:r>
            <a:r>
              <a:rPr lang="nb-NO" sz="800" dirty="0" smtClean="0"/>
              <a:t> </a:t>
            </a:r>
            <a:r>
              <a:rPr lang="nb-NO" sz="800" dirty="0" err="1" smtClean="0"/>
              <a:t>whose</a:t>
            </a:r>
            <a:r>
              <a:rPr lang="nb-NO" sz="800" dirty="0" smtClean="0"/>
              <a:t> </a:t>
            </a:r>
            <a:r>
              <a:rPr lang="nb-NO" sz="800" dirty="0" err="1" smtClean="0"/>
              <a:t>ascension</a:t>
            </a:r>
            <a:r>
              <a:rPr lang="nb-NO" sz="800" dirty="0" smtClean="0"/>
              <a:t> </a:t>
            </a:r>
            <a:r>
              <a:rPr lang="nb-NO" sz="800" dirty="0" err="1" smtClean="0"/>
              <a:t>remains</a:t>
            </a:r>
            <a:r>
              <a:rPr lang="nb-NO" sz="800" dirty="0" smtClean="0"/>
              <a:t> </a:t>
            </a:r>
            <a:r>
              <a:rPr lang="nb-NO" sz="800" dirty="0" err="1" smtClean="0"/>
              <a:t>cloaked</a:t>
            </a:r>
            <a:r>
              <a:rPr lang="nb-NO" sz="800" dirty="0" smtClean="0"/>
              <a:t> in </a:t>
            </a:r>
            <a:r>
              <a:rPr lang="nb-NO" sz="800" dirty="0" err="1" smtClean="0"/>
              <a:t>mystery</a:t>
            </a:r>
            <a:r>
              <a:rPr lang="nb-NO" sz="800" dirty="0" smtClean="0"/>
              <a:t>. The </a:t>
            </a:r>
            <a:r>
              <a:rPr lang="nb-NO" sz="800" dirty="0" err="1" smtClean="0"/>
              <a:t>state</a:t>
            </a:r>
            <a:r>
              <a:rPr lang="nb-NO" sz="800" dirty="0" smtClean="0"/>
              <a:t> </a:t>
            </a:r>
            <a:r>
              <a:rPr lang="nb-NO" sz="800" dirty="0" err="1" smtClean="0"/>
              <a:t>propagates</a:t>
            </a:r>
            <a:r>
              <a:rPr lang="nb-NO" sz="800" dirty="0" smtClean="0"/>
              <a:t> </a:t>
            </a:r>
            <a:r>
              <a:rPr lang="nb-NO" sz="800" dirty="0" err="1" smtClean="0"/>
              <a:t>stories</a:t>
            </a:r>
            <a:r>
              <a:rPr lang="nb-NO" sz="800" dirty="0" smtClean="0"/>
              <a:t> </a:t>
            </a:r>
            <a:r>
              <a:rPr lang="nb-NO" sz="800" dirty="0" err="1" smtClean="0"/>
              <a:t>of</a:t>
            </a:r>
            <a:r>
              <a:rPr lang="nb-NO" sz="800" dirty="0" smtClean="0"/>
              <a:t> </a:t>
            </a:r>
            <a:r>
              <a:rPr lang="nb-NO" sz="800" dirty="0" err="1" smtClean="0"/>
              <a:t>him</a:t>
            </a:r>
            <a:r>
              <a:rPr lang="nb-NO" sz="800" dirty="0" smtClean="0"/>
              <a:t> </a:t>
            </a:r>
            <a:r>
              <a:rPr lang="nb-NO" sz="800" dirty="0" err="1" smtClean="0"/>
              <a:t>being</a:t>
            </a:r>
            <a:r>
              <a:rPr lang="nb-NO" sz="800" dirty="0" smtClean="0"/>
              <a:t> </a:t>
            </a:r>
            <a:r>
              <a:rPr lang="nb-NO" sz="800" dirty="0" err="1" smtClean="0"/>
              <a:t>chosen</a:t>
            </a:r>
            <a:r>
              <a:rPr lang="nb-NO" sz="800" dirty="0" smtClean="0"/>
              <a:t> by </a:t>
            </a:r>
            <a:r>
              <a:rPr lang="nb-NO" sz="800" dirty="0" err="1" smtClean="0"/>
              <a:t>the</a:t>
            </a:r>
            <a:r>
              <a:rPr lang="nb-NO" sz="800" dirty="0" smtClean="0"/>
              <a:t> "</a:t>
            </a:r>
            <a:r>
              <a:rPr lang="nb-NO" sz="800" dirty="0" err="1" smtClean="0"/>
              <a:t>Ancient</a:t>
            </a:r>
            <a:r>
              <a:rPr lang="nb-NO" sz="800" dirty="0" smtClean="0"/>
              <a:t> </a:t>
            </a:r>
            <a:r>
              <a:rPr lang="nb-NO" sz="800" dirty="0" err="1" smtClean="0"/>
              <a:t>Flame</a:t>
            </a:r>
            <a:r>
              <a:rPr lang="nb-NO" sz="800" dirty="0" smtClean="0"/>
              <a:t>," a </a:t>
            </a:r>
            <a:r>
              <a:rPr lang="nb-NO" sz="800" dirty="0" err="1" smtClean="0"/>
              <a:t>mythical</a:t>
            </a:r>
            <a:r>
              <a:rPr lang="nb-NO" sz="800" dirty="0" smtClean="0"/>
              <a:t> </a:t>
            </a:r>
            <a:r>
              <a:rPr lang="nb-NO" sz="800" dirty="0" err="1" smtClean="0"/>
              <a:t>source</a:t>
            </a:r>
            <a:r>
              <a:rPr lang="nb-NO" sz="800" dirty="0" smtClean="0"/>
              <a:t> </a:t>
            </a:r>
            <a:r>
              <a:rPr lang="nb-NO" sz="800" dirty="0" err="1" smtClean="0"/>
              <a:t>of</a:t>
            </a:r>
            <a:r>
              <a:rPr lang="nb-NO" sz="800" dirty="0" smtClean="0"/>
              <a:t> </a:t>
            </a:r>
            <a:r>
              <a:rPr lang="nb-NO" sz="800" dirty="0" err="1" smtClean="0"/>
              <a:t>Xilongese</a:t>
            </a:r>
            <a:r>
              <a:rPr lang="nb-NO" sz="800" dirty="0" smtClean="0"/>
              <a:t> </a:t>
            </a:r>
            <a:r>
              <a:rPr lang="nb-NO" sz="800" dirty="0" err="1" smtClean="0"/>
              <a:t>destiny</a:t>
            </a:r>
            <a:r>
              <a:rPr lang="nb-NO" sz="800" dirty="0" smtClean="0"/>
              <a:t>, </a:t>
            </a:r>
            <a:r>
              <a:rPr lang="nb-NO" sz="800" dirty="0" err="1" smtClean="0"/>
              <a:t>further</a:t>
            </a:r>
            <a:r>
              <a:rPr lang="nb-NO" sz="800" dirty="0" smtClean="0"/>
              <a:t> </a:t>
            </a:r>
            <a:r>
              <a:rPr lang="nb-NO" sz="800" dirty="0" err="1" smtClean="0"/>
              <a:t>embedding</a:t>
            </a:r>
            <a:r>
              <a:rPr lang="nb-NO" sz="800" dirty="0" smtClean="0"/>
              <a:t> his </a:t>
            </a:r>
            <a:r>
              <a:rPr lang="nb-NO" sz="800" dirty="0" err="1" smtClean="0"/>
              <a:t>near-messianic</a:t>
            </a:r>
            <a:r>
              <a:rPr lang="nb-NO" sz="800" dirty="0" smtClean="0"/>
              <a:t> image.</a:t>
            </a:r>
          </a:p>
          <a:p>
            <a:r>
              <a:rPr lang="nb-NO" sz="800" dirty="0" smtClean="0"/>
              <a:t>The </a:t>
            </a:r>
            <a:r>
              <a:rPr lang="nb-NO" sz="800" dirty="0" err="1" smtClean="0"/>
              <a:t>Eternal</a:t>
            </a:r>
            <a:r>
              <a:rPr lang="nb-NO" sz="800" dirty="0" smtClean="0"/>
              <a:t> </a:t>
            </a:r>
            <a:r>
              <a:rPr lang="nb-NO" sz="800" dirty="0" err="1" smtClean="0"/>
              <a:t>Vanguard</a:t>
            </a:r>
            <a:r>
              <a:rPr lang="nb-NO" sz="800" dirty="0" smtClean="0"/>
              <a:t> </a:t>
            </a:r>
            <a:r>
              <a:rPr lang="nb-NO" sz="800" dirty="0" err="1" smtClean="0"/>
              <a:t>governs</a:t>
            </a:r>
            <a:r>
              <a:rPr lang="nb-NO" sz="800" dirty="0" smtClean="0"/>
              <a:t> </a:t>
            </a:r>
            <a:r>
              <a:rPr lang="nb-NO" sz="800" dirty="0" err="1" smtClean="0"/>
              <a:t>with</a:t>
            </a:r>
            <a:r>
              <a:rPr lang="nb-NO" sz="800" dirty="0" smtClean="0"/>
              <a:t> </a:t>
            </a:r>
            <a:r>
              <a:rPr lang="nb-NO" sz="800" dirty="0" err="1" smtClean="0"/>
              <a:t>precision</a:t>
            </a:r>
            <a:r>
              <a:rPr lang="nb-NO" sz="800" dirty="0" smtClean="0"/>
              <a:t>, </a:t>
            </a:r>
            <a:r>
              <a:rPr lang="nb-NO" sz="800" dirty="0" err="1" smtClean="0"/>
              <a:t>guided</a:t>
            </a:r>
            <a:r>
              <a:rPr lang="nb-NO" sz="800" dirty="0" smtClean="0"/>
              <a:t> by a </a:t>
            </a:r>
            <a:r>
              <a:rPr lang="nb-NO" sz="800" dirty="0" err="1" smtClean="0"/>
              <a:t>council</a:t>
            </a:r>
            <a:r>
              <a:rPr lang="nb-NO" sz="800" dirty="0" smtClean="0"/>
              <a:t> </a:t>
            </a:r>
            <a:r>
              <a:rPr lang="nb-NO" sz="800" dirty="0" err="1" smtClean="0"/>
              <a:t>of</a:t>
            </a:r>
            <a:r>
              <a:rPr lang="nb-NO" sz="800" dirty="0" smtClean="0"/>
              <a:t> </a:t>
            </a:r>
            <a:r>
              <a:rPr lang="nb-NO" sz="800" dirty="0" err="1" smtClean="0"/>
              <a:t>technocrats</a:t>
            </a:r>
            <a:r>
              <a:rPr lang="nb-NO" sz="800" dirty="0" smtClean="0"/>
              <a:t> and generals. </a:t>
            </a:r>
            <a:r>
              <a:rPr lang="nb-NO" sz="800" dirty="0" err="1" smtClean="0"/>
              <a:t>Decisions</a:t>
            </a:r>
            <a:r>
              <a:rPr lang="nb-NO" sz="800" dirty="0" smtClean="0"/>
              <a:t> </a:t>
            </a:r>
            <a:r>
              <a:rPr lang="nb-NO" sz="800" dirty="0" err="1" smtClean="0"/>
              <a:t>are</a:t>
            </a:r>
            <a:r>
              <a:rPr lang="nb-NO" sz="800" dirty="0" smtClean="0"/>
              <a:t> </a:t>
            </a:r>
            <a:r>
              <a:rPr lang="nb-NO" sz="800" dirty="0" err="1" smtClean="0"/>
              <a:t>shaped</a:t>
            </a:r>
            <a:r>
              <a:rPr lang="nb-NO" sz="800" dirty="0" smtClean="0"/>
              <a:t> not </a:t>
            </a:r>
            <a:r>
              <a:rPr lang="nb-NO" sz="800" dirty="0" err="1" smtClean="0"/>
              <a:t>only</a:t>
            </a:r>
            <a:r>
              <a:rPr lang="nb-NO" sz="800" dirty="0" smtClean="0"/>
              <a:t> by human </a:t>
            </a:r>
            <a:r>
              <a:rPr lang="nb-NO" sz="800" dirty="0" err="1" smtClean="0"/>
              <a:t>judgment</a:t>
            </a:r>
            <a:r>
              <a:rPr lang="nb-NO" sz="800" dirty="0" smtClean="0"/>
              <a:t> </a:t>
            </a:r>
            <a:r>
              <a:rPr lang="nb-NO" sz="800" dirty="0" err="1" smtClean="0"/>
              <a:t>but</a:t>
            </a:r>
            <a:r>
              <a:rPr lang="nb-NO" sz="800" dirty="0" smtClean="0"/>
              <a:t> by a </a:t>
            </a:r>
            <a:r>
              <a:rPr lang="nb-NO" sz="800" dirty="0" err="1" smtClean="0"/>
              <a:t>sophisticated</a:t>
            </a:r>
            <a:r>
              <a:rPr lang="nb-NO" sz="800" dirty="0" smtClean="0"/>
              <a:t> AI </a:t>
            </a:r>
            <a:r>
              <a:rPr lang="nb-NO" sz="800" dirty="0" err="1" smtClean="0"/>
              <a:t>called</a:t>
            </a:r>
            <a:r>
              <a:rPr lang="nb-NO" sz="800" dirty="0" smtClean="0"/>
              <a:t> </a:t>
            </a:r>
            <a:r>
              <a:rPr lang="nb-NO" sz="800" dirty="0" err="1" smtClean="0"/>
              <a:t>the</a:t>
            </a:r>
            <a:r>
              <a:rPr lang="nb-NO" sz="800" dirty="0" smtClean="0"/>
              <a:t> "Iron </a:t>
            </a:r>
            <a:r>
              <a:rPr lang="nb-NO" sz="800" dirty="0" err="1" smtClean="0"/>
              <a:t>Vision</a:t>
            </a:r>
            <a:r>
              <a:rPr lang="nb-NO" sz="800" dirty="0" smtClean="0"/>
              <a:t>," </a:t>
            </a:r>
            <a:r>
              <a:rPr lang="nb-NO" sz="800" dirty="0" err="1" smtClean="0"/>
              <a:t>which</a:t>
            </a:r>
            <a:r>
              <a:rPr lang="nb-NO" sz="800" dirty="0" smtClean="0"/>
              <a:t> aids in </a:t>
            </a:r>
            <a:r>
              <a:rPr lang="nb-NO" sz="800" dirty="0" err="1" smtClean="0"/>
              <a:t>military</a:t>
            </a:r>
            <a:r>
              <a:rPr lang="nb-NO" sz="800" dirty="0" smtClean="0"/>
              <a:t> and policy planning, </a:t>
            </a:r>
            <a:r>
              <a:rPr lang="nb-NO" sz="800" dirty="0" err="1" smtClean="0"/>
              <a:t>symbolizing</a:t>
            </a:r>
            <a:r>
              <a:rPr lang="nb-NO" sz="800" dirty="0" smtClean="0"/>
              <a:t> </a:t>
            </a:r>
            <a:r>
              <a:rPr lang="nb-NO" sz="800" dirty="0" err="1" smtClean="0"/>
              <a:t>Xilong’s</a:t>
            </a:r>
            <a:r>
              <a:rPr lang="nb-NO" sz="800" dirty="0" smtClean="0"/>
              <a:t> </a:t>
            </a:r>
            <a:r>
              <a:rPr lang="nb-NO" sz="800" dirty="0" err="1" smtClean="0"/>
              <a:t>technological</a:t>
            </a:r>
            <a:r>
              <a:rPr lang="nb-NO" sz="800" dirty="0" smtClean="0"/>
              <a:t> </a:t>
            </a:r>
            <a:r>
              <a:rPr lang="nb-NO" sz="800" dirty="0" err="1" smtClean="0"/>
              <a:t>supremacy</a:t>
            </a:r>
            <a:r>
              <a:rPr lang="nb-NO" sz="800" dirty="0" smtClean="0"/>
              <a:t>.</a:t>
            </a:r>
          </a:p>
          <a:p>
            <a:endParaRPr lang="nb-NO" sz="800" b="1" dirty="0" smtClean="0"/>
          </a:p>
          <a:p>
            <a:r>
              <a:rPr lang="nb-NO" sz="800" b="1" dirty="0" smtClean="0"/>
              <a:t>Capital: </a:t>
            </a:r>
            <a:r>
              <a:rPr lang="nb-NO" sz="800" b="1" dirty="0" err="1" smtClean="0"/>
              <a:t>Longhua</a:t>
            </a:r>
            <a:r>
              <a:rPr lang="nb-NO" sz="800" b="1" dirty="0" smtClean="0"/>
              <a:t> </a:t>
            </a:r>
            <a:r>
              <a:rPr lang="nb-NO" sz="800" b="1" dirty="0" err="1" smtClean="0"/>
              <a:t>Citadel</a:t>
            </a:r>
            <a:endParaRPr lang="nb-NO" sz="800" b="1" dirty="0" smtClean="0"/>
          </a:p>
          <a:p>
            <a:r>
              <a:rPr lang="nb-NO" sz="800" dirty="0" smtClean="0"/>
              <a:t>A </a:t>
            </a:r>
            <a:r>
              <a:rPr lang="nb-NO" sz="800" dirty="0" err="1" smtClean="0"/>
              <a:t>monolithic</a:t>
            </a:r>
            <a:r>
              <a:rPr lang="nb-NO" sz="800" dirty="0" smtClean="0"/>
              <a:t> city </a:t>
            </a:r>
            <a:r>
              <a:rPr lang="nb-NO" sz="800" dirty="0" err="1" smtClean="0"/>
              <a:t>located</a:t>
            </a:r>
            <a:r>
              <a:rPr lang="nb-NO" sz="800" dirty="0" smtClean="0"/>
              <a:t> </a:t>
            </a:r>
            <a:r>
              <a:rPr lang="nb-NO" sz="800" dirty="0" err="1" smtClean="0"/>
              <a:t>atop</a:t>
            </a:r>
            <a:r>
              <a:rPr lang="nb-NO" sz="800" dirty="0" smtClean="0"/>
              <a:t> a vast </a:t>
            </a:r>
            <a:r>
              <a:rPr lang="nb-NO" sz="800" dirty="0" err="1" smtClean="0"/>
              <a:t>plateau</a:t>
            </a:r>
            <a:r>
              <a:rPr lang="nb-NO" sz="800" dirty="0" smtClean="0"/>
              <a:t>, </a:t>
            </a:r>
            <a:r>
              <a:rPr lang="nb-NO" sz="800" dirty="0" err="1" smtClean="0"/>
              <a:t>combining</a:t>
            </a:r>
            <a:r>
              <a:rPr lang="nb-NO" sz="800" dirty="0" smtClean="0"/>
              <a:t> </a:t>
            </a:r>
            <a:r>
              <a:rPr lang="nb-NO" sz="800" dirty="0" err="1" smtClean="0"/>
              <a:t>ancient</a:t>
            </a:r>
            <a:r>
              <a:rPr lang="nb-NO" sz="800" dirty="0" smtClean="0"/>
              <a:t> </a:t>
            </a:r>
            <a:r>
              <a:rPr lang="nb-NO" sz="800" dirty="0" err="1" smtClean="0"/>
              <a:t>stone-carved</a:t>
            </a:r>
            <a:r>
              <a:rPr lang="nb-NO" sz="800" dirty="0" smtClean="0"/>
              <a:t> </a:t>
            </a:r>
            <a:r>
              <a:rPr lang="nb-NO" sz="800" dirty="0" err="1" smtClean="0"/>
              <a:t>temples</a:t>
            </a:r>
            <a:r>
              <a:rPr lang="nb-NO" sz="800" dirty="0" smtClean="0"/>
              <a:t> </a:t>
            </a:r>
            <a:r>
              <a:rPr lang="nb-NO" sz="800" dirty="0" err="1" smtClean="0"/>
              <a:t>with</a:t>
            </a:r>
            <a:r>
              <a:rPr lang="nb-NO" sz="800" dirty="0" smtClean="0"/>
              <a:t> </a:t>
            </a:r>
            <a:r>
              <a:rPr lang="nb-NO" sz="800" dirty="0" err="1" smtClean="0"/>
              <a:t>skyscrapers</a:t>
            </a:r>
            <a:r>
              <a:rPr lang="nb-NO" sz="800" dirty="0" smtClean="0"/>
              <a:t> </a:t>
            </a:r>
            <a:r>
              <a:rPr lang="nb-NO" sz="800" dirty="0" err="1" smtClean="0"/>
              <a:t>that</a:t>
            </a:r>
            <a:r>
              <a:rPr lang="nb-NO" sz="800" dirty="0" smtClean="0"/>
              <a:t> </a:t>
            </a:r>
            <a:r>
              <a:rPr lang="nb-NO" sz="800" dirty="0" err="1" smtClean="0"/>
              <a:t>pierce</a:t>
            </a:r>
            <a:r>
              <a:rPr lang="nb-NO" sz="800" dirty="0" smtClean="0"/>
              <a:t> </a:t>
            </a:r>
            <a:r>
              <a:rPr lang="nb-NO" sz="800" dirty="0" err="1" smtClean="0"/>
              <a:t>the</a:t>
            </a:r>
            <a:r>
              <a:rPr lang="nb-NO" sz="800" dirty="0" smtClean="0"/>
              <a:t> </a:t>
            </a:r>
            <a:r>
              <a:rPr lang="nb-NO" sz="800" dirty="0" err="1" smtClean="0"/>
              <a:t>heavens</a:t>
            </a:r>
            <a:r>
              <a:rPr lang="nb-NO" sz="800" dirty="0" smtClean="0"/>
              <a:t>. It </a:t>
            </a:r>
            <a:r>
              <a:rPr lang="nb-NO" sz="800" dirty="0" err="1" smtClean="0"/>
              <a:t>reflects</a:t>
            </a:r>
            <a:r>
              <a:rPr lang="nb-NO" sz="800" dirty="0" smtClean="0"/>
              <a:t> </a:t>
            </a:r>
            <a:r>
              <a:rPr lang="nb-NO" sz="800" dirty="0" err="1" smtClean="0"/>
              <a:t>Xilong’s</a:t>
            </a:r>
            <a:r>
              <a:rPr lang="nb-NO" sz="800" dirty="0" smtClean="0"/>
              <a:t> </a:t>
            </a:r>
            <a:r>
              <a:rPr lang="nb-NO" sz="800" dirty="0" err="1" smtClean="0"/>
              <a:t>philosophy</a:t>
            </a:r>
            <a:r>
              <a:rPr lang="nb-NO" sz="800" dirty="0" smtClean="0"/>
              <a:t> </a:t>
            </a:r>
            <a:r>
              <a:rPr lang="nb-NO" sz="800" dirty="0" err="1" smtClean="0"/>
              <a:t>of</a:t>
            </a:r>
            <a:r>
              <a:rPr lang="nb-NO" sz="800" dirty="0" smtClean="0"/>
              <a:t> blending </a:t>
            </a:r>
            <a:r>
              <a:rPr lang="nb-NO" sz="800" dirty="0" err="1" smtClean="0"/>
              <a:t>tradition</a:t>
            </a:r>
            <a:r>
              <a:rPr lang="nb-NO" sz="800" dirty="0" smtClean="0"/>
              <a:t> </a:t>
            </a:r>
            <a:r>
              <a:rPr lang="nb-NO" sz="800" dirty="0" err="1" smtClean="0"/>
              <a:t>with</a:t>
            </a:r>
            <a:r>
              <a:rPr lang="nb-NO" sz="800" dirty="0" smtClean="0"/>
              <a:t> </a:t>
            </a:r>
            <a:r>
              <a:rPr lang="nb-NO" sz="800" dirty="0" err="1" smtClean="0"/>
              <a:t>the</a:t>
            </a:r>
            <a:r>
              <a:rPr lang="nb-NO" sz="800" dirty="0" smtClean="0"/>
              <a:t> </a:t>
            </a:r>
            <a:r>
              <a:rPr lang="nb-NO" sz="800" dirty="0" err="1" smtClean="0"/>
              <a:t>future</a:t>
            </a:r>
            <a:r>
              <a:rPr lang="nb-NO" sz="800" dirty="0" smtClean="0"/>
              <a:t>, </a:t>
            </a:r>
            <a:r>
              <a:rPr lang="nb-NO" sz="800" dirty="0" err="1" smtClean="0"/>
              <a:t>embodying</a:t>
            </a:r>
            <a:r>
              <a:rPr lang="nb-NO" sz="800" dirty="0" smtClean="0"/>
              <a:t> </a:t>
            </a:r>
            <a:r>
              <a:rPr lang="nb-NO" sz="800" dirty="0" err="1" smtClean="0"/>
              <a:t>their</a:t>
            </a:r>
            <a:r>
              <a:rPr lang="nb-NO" sz="800" dirty="0" smtClean="0"/>
              <a:t> drive for </a:t>
            </a:r>
            <a:r>
              <a:rPr lang="nb-NO" sz="800" dirty="0" err="1" smtClean="0"/>
              <a:t>perpetual</a:t>
            </a:r>
            <a:r>
              <a:rPr lang="nb-NO" sz="800" dirty="0" smtClean="0"/>
              <a:t> </a:t>
            </a:r>
            <a:r>
              <a:rPr lang="nb-NO" sz="800" dirty="0" err="1" smtClean="0"/>
              <a:t>evolution</a:t>
            </a:r>
            <a:r>
              <a:rPr lang="nb-NO" sz="800" dirty="0" smtClean="0"/>
              <a:t>.</a:t>
            </a:r>
          </a:p>
          <a:p>
            <a:endParaRPr lang="nb-NO" sz="800" b="1" dirty="0" smtClean="0"/>
          </a:p>
          <a:p>
            <a:r>
              <a:rPr lang="nb-NO" sz="800" b="1" dirty="0" smtClean="0"/>
              <a:t>Cultural </a:t>
            </a:r>
            <a:r>
              <a:rPr lang="nb-NO" sz="800" b="1" dirty="0" err="1" smtClean="0"/>
              <a:t>Identity</a:t>
            </a:r>
            <a:endParaRPr lang="nb-NO" sz="800" b="1" dirty="0" smtClean="0"/>
          </a:p>
          <a:p>
            <a:r>
              <a:rPr lang="nb-NO" sz="800" dirty="0" err="1" smtClean="0"/>
              <a:t>Xilong</a:t>
            </a:r>
            <a:r>
              <a:rPr lang="nb-NO" sz="800" dirty="0" smtClean="0"/>
              <a:t> </a:t>
            </a:r>
            <a:r>
              <a:rPr lang="nb-NO" sz="800" dirty="0" err="1" smtClean="0"/>
              <a:t>celebrates</a:t>
            </a:r>
            <a:r>
              <a:rPr lang="nb-NO" sz="800" dirty="0" smtClean="0"/>
              <a:t> a blend </a:t>
            </a:r>
            <a:r>
              <a:rPr lang="nb-NO" sz="800" dirty="0" err="1" smtClean="0"/>
              <a:t>of</a:t>
            </a:r>
            <a:r>
              <a:rPr lang="nb-NO" sz="800" dirty="0" smtClean="0"/>
              <a:t> </a:t>
            </a:r>
            <a:r>
              <a:rPr lang="nb-NO" sz="800" dirty="0" err="1" smtClean="0"/>
              <a:t>its</a:t>
            </a:r>
            <a:r>
              <a:rPr lang="nb-NO" sz="800" dirty="0" smtClean="0"/>
              <a:t> </a:t>
            </a:r>
            <a:r>
              <a:rPr lang="nb-NO" sz="800" dirty="0" err="1" smtClean="0"/>
              <a:t>mythic</a:t>
            </a:r>
            <a:r>
              <a:rPr lang="nb-NO" sz="800" dirty="0" smtClean="0"/>
              <a:t> </a:t>
            </a:r>
            <a:r>
              <a:rPr lang="nb-NO" sz="800" dirty="0" err="1" smtClean="0"/>
              <a:t>past</a:t>
            </a:r>
            <a:r>
              <a:rPr lang="nb-NO" sz="800" dirty="0" smtClean="0"/>
              <a:t> and </a:t>
            </a:r>
            <a:r>
              <a:rPr lang="nb-NO" sz="800" dirty="0" err="1" smtClean="0"/>
              <a:t>scientific</a:t>
            </a:r>
            <a:r>
              <a:rPr lang="nb-NO" sz="800" dirty="0" smtClean="0"/>
              <a:t> </a:t>
            </a:r>
            <a:r>
              <a:rPr lang="nb-NO" sz="800" dirty="0" err="1" smtClean="0"/>
              <a:t>achievements</a:t>
            </a:r>
            <a:r>
              <a:rPr lang="nb-NO" sz="800" dirty="0" smtClean="0"/>
              <a:t>. Society is driven by </a:t>
            </a:r>
            <a:r>
              <a:rPr lang="nb-NO" sz="800" dirty="0" err="1" smtClean="0"/>
              <a:t>the</a:t>
            </a:r>
            <a:r>
              <a:rPr lang="nb-NO" sz="800" dirty="0" smtClean="0"/>
              <a:t> motto: </a:t>
            </a:r>
            <a:r>
              <a:rPr lang="nb-NO" sz="800" b="1" dirty="0" smtClean="0"/>
              <a:t>“</a:t>
            </a:r>
            <a:r>
              <a:rPr lang="nb-NO" sz="800" b="1" dirty="0" err="1" smtClean="0"/>
              <a:t>Forge</a:t>
            </a:r>
            <a:r>
              <a:rPr lang="nb-NO" sz="800" b="1" dirty="0" smtClean="0"/>
              <a:t> </a:t>
            </a:r>
            <a:r>
              <a:rPr lang="nb-NO" sz="800" b="1" dirty="0" err="1" smtClean="0"/>
              <a:t>the</a:t>
            </a:r>
            <a:r>
              <a:rPr lang="nb-NO" sz="800" b="1" dirty="0" smtClean="0"/>
              <a:t> Present, </a:t>
            </a:r>
            <a:r>
              <a:rPr lang="nb-NO" sz="800" b="1" dirty="0" err="1" smtClean="0"/>
              <a:t>Conquer</a:t>
            </a:r>
            <a:r>
              <a:rPr lang="nb-NO" sz="800" b="1" dirty="0" smtClean="0"/>
              <a:t> </a:t>
            </a:r>
            <a:r>
              <a:rPr lang="nb-NO" sz="800" b="1" dirty="0" err="1" smtClean="0"/>
              <a:t>the</a:t>
            </a:r>
            <a:r>
              <a:rPr lang="nb-NO" sz="800" b="1" dirty="0" smtClean="0"/>
              <a:t> </a:t>
            </a:r>
            <a:r>
              <a:rPr lang="nb-NO" sz="800" b="1" dirty="0" err="1" smtClean="0"/>
              <a:t>Future</a:t>
            </a:r>
            <a:r>
              <a:rPr lang="nb-NO" sz="800" b="1" dirty="0" smtClean="0"/>
              <a:t>.”</a:t>
            </a:r>
            <a:endParaRPr lang="nb-NO" sz="800" dirty="0" smtClean="0"/>
          </a:p>
          <a:p>
            <a:r>
              <a:rPr lang="nb-NO" sz="800" dirty="0" smtClean="0"/>
              <a:t>A </a:t>
            </a:r>
            <a:r>
              <a:rPr lang="nb-NO" sz="800" dirty="0" err="1" smtClean="0"/>
              <a:t>state</a:t>
            </a:r>
            <a:r>
              <a:rPr lang="nb-NO" sz="800" dirty="0" smtClean="0"/>
              <a:t> religion, </a:t>
            </a:r>
            <a:r>
              <a:rPr lang="nb-NO" sz="800" b="1" dirty="0" smtClean="0"/>
              <a:t>The </a:t>
            </a:r>
            <a:r>
              <a:rPr lang="nb-NO" sz="800" b="1" dirty="0" err="1" smtClean="0"/>
              <a:t>Doctrine</a:t>
            </a:r>
            <a:r>
              <a:rPr lang="nb-NO" sz="800" b="1" dirty="0" smtClean="0"/>
              <a:t> </a:t>
            </a:r>
            <a:r>
              <a:rPr lang="nb-NO" sz="800" b="1" dirty="0" err="1" smtClean="0"/>
              <a:t>of</a:t>
            </a:r>
            <a:r>
              <a:rPr lang="nb-NO" sz="800" b="1" dirty="0" smtClean="0"/>
              <a:t> </a:t>
            </a:r>
            <a:r>
              <a:rPr lang="nb-NO" sz="800" b="1" dirty="0" err="1" smtClean="0"/>
              <a:t>the</a:t>
            </a:r>
            <a:r>
              <a:rPr lang="nb-NO" sz="800" b="1" dirty="0" smtClean="0"/>
              <a:t> </a:t>
            </a:r>
            <a:r>
              <a:rPr lang="nb-NO" sz="800" b="1" dirty="0" err="1" smtClean="0"/>
              <a:t>Eternal</a:t>
            </a:r>
            <a:r>
              <a:rPr lang="nb-NO" sz="800" b="1" dirty="0" smtClean="0"/>
              <a:t> </a:t>
            </a:r>
            <a:r>
              <a:rPr lang="nb-NO" sz="800" b="1" dirty="0" err="1" smtClean="0"/>
              <a:t>Flame</a:t>
            </a:r>
            <a:r>
              <a:rPr lang="nb-NO" sz="800" dirty="0" smtClean="0"/>
              <a:t>, binds </a:t>
            </a:r>
            <a:r>
              <a:rPr lang="nb-NO" sz="800" dirty="0" err="1" smtClean="0"/>
              <a:t>citizens</a:t>
            </a:r>
            <a:r>
              <a:rPr lang="nb-NO" sz="800" dirty="0" smtClean="0"/>
              <a:t> to </a:t>
            </a:r>
            <a:r>
              <a:rPr lang="nb-NO" sz="800" dirty="0" err="1" smtClean="0"/>
              <a:t>the</a:t>
            </a:r>
            <a:r>
              <a:rPr lang="nb-NO" sz="800" dirty="0" smtClean="0"/>
              <a:t> </a:t>
            </a:r>
            <a:r>
              <a:rPr lang="nb-NO" sz="800" dirty="0" err="1" smtClean="0"/>
              <a:t>belief</a:t>
            </a:r>
            <a:r>
              <a:rPr lang="nb-NO" sz="800" dirty="0" smtClean="0"/>
              <a:t> </a:t>
            </a:r>
            <a:r>
              <a:rPr lang="nb-NO" sz="800" dirty="0" err="1" smtClean="0"/>
              <a:t>that</a:t>
            </a:r>
            <a:r>
              <a:rPr lang="nb-NO" sz="800" dirty="0" smtClean="0"/>
              <a:t> </a:t>
            </a:r>
            <a:r>
              <a:rPr lang="nb-NO" sz="800" dirty="0" err="1" smtClean="0"/>
              <a:t>their</a:t>
            </a:r>
            <a:r>
              <a:rPr lang="nb-NO" sz="800" dirty="0" smtClean="0"/>
              <a:t> </a:t>
            </a:r>
            <a:r>
              <a:rPr lang="nb-NO" sz="800" dirty="0" err="1" smtClean="0"/>
              <a:t>destiny</a:t>
            </a:r>
            <a:r>
              <a:rPr lang="nb-NO" sz="800" dirty="0" smtClean="0"/>
              <a:t> is </a:t>
            </a:r>
            <a:r>
              <a:rPr lang="nb-NO" sz="800" dirty="0" err="1" smtClean="0"/>
              <a:t>preordained</a:t>
            </a:r>
            <a:r>
              <a:rPr lang="nb-NO" sz="800" dirty="0" smtClean="0"/>
              <a:t> by </a:t>
            </a:r>
            <a:r>
              <a:rPr lang="nb-NO" sz="800" dirty="0" err="1" smtClean="0"/>
              <a:t>cosmic</a:t>
            </a:r>
            <a:r>
              <a:rPr lang="nb-NO" sz="800" dirty="0" smtClean="0"/>
              <a:t> </a:t>
            </a:r>
            <a:r>
              <a:rPr lang="nb-NO" sz="800" dirty="0" err="1" smtClean="0"/>
              <a:t>forces</a:t>
            </a:r>
            <a:r>
              <a:rPr lang="nb-NO" sz="800" dirty="0" smtClean="0"/>
              <a:t>. This, </a:t>
            </a:r>
            <a:r>
              <a:rPr lang="nb-NO" sz="800" dirty="0" err="1" smtClean="0"/>
              <a:t>paired</a:t>
            </a:r>
            <a:r>
              <a:rPr lang="nb-NO" sz="800" dirty="0" smtClean="0"/>
              <a:t> </a:t>
            </a:r>
            <a:r>
              <a:rPr lang="nb-NO" sz="800" dirty="0" err="1" smtClean="0"/>
              <a:t>with</a:t>
            </a:r>
            <a:r>
              <a:rPr lang="nb-NO" sz="800" dirty="0" smtClean="0"/>
              <a:t> </a:t>
            </a:r>
            <a:r>
              <a:rPr lang="nb-NO" sz="800" dirty="0" err="1" smtClean="0"/>
              <a:t>state-driven</a:t>
            </a:r>
            <a:r>
              <a:rPr lang="nb-NO" sz="800" dirty="0" smtClean="0"/>
              <a:t> </a:t>
            </a:r>
            <a:r>
              <a:rPr lang="nb-NO" sz="800" dirty="0" err="1" smtClean="0"/>
              <a:t>education</a:t>
            </a:r>
            <a:r>
              <a:rPr lang="nb-NO" sz="800" dirty="0" smtClean="0"/>
              <a:t> and media, </a:t>
            </a:r>
            <a:r>
              <a:rPr lang="nb-NO" sz="800" dirty="0" err="1" smtClean="0"/>
              <a:t>cements</a:t>
            </a:r>
            <a:r>
              <a:rPr lang="nb-NO" sz="800" dirty="0" smtClean="0"/>
              <a:t> </a:t>
            </a:r>
            <a:r>
              <a:rPr lang="nb-NO" sz="800" dirty="0" err="1" smtClean="0"/>
              <a:t>loyalty</a:t>
            </a:r>
            <a:r>
              <a:rPr lang="nb-NO" sz="800" dirty="0" smtClean="0"/>
              <a:t> and </a:t>
            </a:r>
            <a:r>
              <a:rPr lang="nb-NO" sz="800" dirty="0" err="1" smtClean="0"/>
              <a:t>reinforces</a:t>
            </a:r>
            <a:r>
              <a:rPr lang="nb-NO" sz="800" dirty="0" smtClean="0"/>
              <a:t> </a:t>
            </a:r>
            <a:r>
              <a:rPr lang="nb-NO" sz="800" dirty="0" err="1" smtClean="0"/>
              <a:t>the</a:t>
            </a:r>
            <a:r>
              <a:rPr lang="nb-NO" sz="800" dirty="0" smtClean="0"/>
              <a:t> </a:t>
            </a:r>
            <a:r>
              <a:rPr lang="nb-NO" sz="800" dirty="0" err="1" smtClean="0"/>
              <a:t>notion</a:t>
            </a:r>
            <a:r>
              <a:rPr lang="nb-NO" sz="800" dirty="0" smtClean="0"/>
              <a:t> </a:t>
            </a:r>
            <a:r>
              <a:rPr lang="nb-NO" sz="800" dirty="0" err="1" smtClean="0"/>
              <a:t>that</a:t>
            </a:r>
            <a:r>
              <a:rPr lang="nb-NO" sz="800" dirty="0" smtClean="0"/>
              <a:t> </a:t>
            </a:r>
            <a:r>
              <a:rPr lang="nb-NO" sz="800" dirty="0" err="1" smtClean="0"/>
              <a:t>Xilong</a:t>
            </a:r>
            <a:r>
              <a:rPr lang="nb-NO" sz="800" dirty="0" smtClean="0"/>
              <a:t> is </a:t>
            </a:r>
            <a:r>
              <a:rPr lang="nb-NO" sz="800" dirty="0" err="1" smtClean="0"/>
              <a:t>humanity’s</a:t>
            </a:r>
            <a:r>
              <a:rPr lang="nb-NO" sz="800" dirty="0" smtClean="0"/>
              <a:t> </a:t>
            </a:r>
            <a:r>
              <a:rPr lang="nb-NO" sz="800" dirty="0" err="1" smtClean="0"/>
              <a:t>inevitable</a:t>
            </a:r>
            <a:r>
              <a:rPr lang="nb-NO" sz="800" dirty="0" smtClean="0"/>
              <a:t> guide to </a:t>
            </a:r>
            <a:r>
              <a:rPr lang="nb-NO" sz="800" dirty="0" err="1" smtClean="0"/>
              <a:t>unity</a:t>
            </a:r>
            <a:r>
              <a:rPr lang="nb-NO" sz="800" dirty="0" smtClean="0"/>
              <a:t> and progress.</a:t>
            </a:r>
          </a:p>
          <a:p>
            <a:endParaRPr lang="nb-NO" sz="800" b="1" dirty="0" smtClean="0"/>
          </a:p>
          <a:p>
            <a:r>
              <a:rPr lang="nb-NO" sz="800" b="1" dirty="0" err="1" smtClean="0"/>
              <a:t>Economy</a:t>
            </a:r>
            <a:endParaRPr lang="nb-NO" sz="800" b="1" dirty="0" smtClean="0"/>
          </a:p>
          <a:p>
            <a:r>
              <a:rPr lang="nb-NO" sz="800" dirty="0" err="1" smtClean="0"/>
              <a:t>Xilong’s</a:t>
            </a:r>
            <a:r>
              <a:rPr lang="nb-NO" sz="800" dirty="0" smtClean="0"/>
              <a:t> </a:t>
            </a:r>
            <a:r>
              <a:rPr lang="nb-NO" sz="800" dirty="0" err="1" smtClean="0"/>
              <a:t>economy</a:t>
            </a:r>
            <a:r>
              <a:rPr lang="nb-NO" sz="800" dirty="0" smtClean="0"/>
              <a:t>, </a:t>
            </a:r>
            <a:r>
              <a:rPr lang="nb-NO" sz="800" dirty="0" err="1" smtClean="0"/>
              <a:t>known</a:t>
            </a:r>
            <a:r>
              <a:rPr lang="nb-NO" sz="800" dirty="0" smtClean="0"/>
              <a:t> as </a:t>
            </a:r>
            <a:r>
              <a:rPr lang="nb-NO" sz="800" dirty="0" err="1" smtClean="0"/>
              <a:t>the</a:t>
            </a:r>
            <a:r>
              <a:rPr lang="nb-NO" sz="800" dirty="0" smtClean="0"/>
              <a:t> </a:t>
            </a:r>
            <a:r>
              <a:rPr lang="nb-NO" sz="800" b="1" dirty="0" err="1" smtClean="0"/>
              <a:t>Flame</a:t>
            </a:r>
            <a:r>
              <a:rPr lang="nb-NO" sz="800" b="1" dirty="0" smtClean="0"/>
              <a:t> </a:t>
            </a:r>
            <a:r>
              <a:rPr lang="nb-NO" sz="800" b="1" dirty="0" err="1" smtClean="0"/>
              <a:t>Engine</a:t>
            </a:r>
            <a:r>
              <a:rPr lang="nb-NO" sz="800" b="1" dirty="0" smtClean="0"/>
              <a:t> </a:t>
            </a:r>
            <a:r>
              <a:rPr lang="nb-NO" sz="800" b="1" dirty="0" err="1" smtClean="0"/>
              <a:t>Model</a:t>
            </a:r>
            <a:r>
              <a:rPr lang="nb-NO" sz="800" dirty="0" smtClean="0"/>
              <a:t>, is </a:t>
            </a:r>
            <a:r>
              <a:rPr lang="nb-NO" sz="800" dirty="0" err="1" smtClean="0"/>
              <a:t>centralized</a:t>
            </a:r>
            <a:r>
              <a:rPr lang="nb-NO" sz="800" dirty="0" smtClean="0"/>
              <a:t> and </a:t>
            </a:r>
            <a:r>
              <a:rPr lang="nb-NO" sz="800" dirty="0" err="1" smtClean="0"/>
              <a:t>fueled</a:t>
            </a:r>
            <a:r>
              <a:rPr lang="nb-NO" sz="800" dirty="0" smtClean="0"/>
              <a:t> by a </a:t>
            </a:r>
            <a:r>
              <a:rPr lang="nb-NO" sz="800" dirty="0" err="1" smtClean="0"/>
              <a:t>synthesis</a:t>
            </a:r>
            <a:r>
              <a:rPr lang="nb-NO" sz="800" dirty="0" smtClean="0"/>
              <a:t> </a:t>
            </a:r>
            <a:r>
              <a:rPr lang="nb-NO" sz="800" dirty="0" err="1" smtClean="0"/>
              <a:t>of</a:t>
            </a:r>
            <a:r>
              <a:rPr lang="nb-NO" sz="800" dirty="0" smtClean="0"/>
              <a:t> </a:t>
            </a:r>
            <a:r>
              <a:rPr lang="nb-NO" sz="800" dirty="0" err="1" smtClean="0"/>
              <a:t>advanced</a:t>
            </a:r>
            <a:r>
              <a:rPr lang="nb-NO" sz="800" dirty="0" smtClean="0"/>
              <a:t> </a:t>
            </a:r>
            <a:r>
              <a:rPr lang="nb-NO" sz="800" dirty="0" err="1" smtClean="0"/>
              <a:t>automation</a:t>
            </a:r>
            <a:r>
              <a:rPr lang="nb-NO" sz="800" dirty="0" smtClean="0"/>
              <a:t>, </a:t>
            </a:r>
            <a:r>
              <a:rPr lang="nb-NO" sz="800" dirty="0" err="1" smtClean="0"/>
              <a:t>state-sponsored</a:t>
            </a:r>
            <a:r>
              <a:rPr lang="nb-NO" sz="800" dirty="0" smtClean="0"/>
              <a:t> </a:t>
            </a:r>
            <a:r>
              <a:rPr lang="nb-NO" sz="800" dirty="0" err="1" smtClean="0"/>
              <a:t>megaprojects</a:t>
            </a:r>
            <a:r>
              <a:rPr lang="nb-NO" sz="800" dirty="0" smtClean="0"/>
              <a:t>, and </a:t>
            </a:r>
            <a:r>
              <a:rPr lang="nb-NO" sz="800" dirty="0" err="1" smtClean="0"/>
              <a:t>resource</a:t>
            </a:r>
            <a:r>
              <a:rPr lang="nb-NO" sz="800" dirty="0" smtClean="0"/>
              <a:t> </a:t>
            </a:r>
            <a:r>
              <a:rPr lang="nb-NO" sz="800" dirty="0" err="1" smtClean="0"/>
              <a:t>extraction</a:t>
            </a:r>
            <a:r>
              <a:rPr lang="nb-NO" sz="800" dirty="0" smtClean="0"/>
              <a:t> from vast </a:t>
            </a:r>
            <a:r>
              <a:rPr lang="nb-NO" sz="800" dirty="0" err="1" smtClean="0"/>
              <a:t>allied</a:t>
            </a:r>
            <a:r>
              <a:rPr lang="nb-NO" sz="800" dirty="0" smtClean="0"/>
              <a:t> and </a:t>
            </a:r>
            <a:r>
              <a:rPr lang="nb-NO" sz="800" dirty="0" err="1" smtClean="0"/>
              <a:t>tributary</a:t>
            </a:r>
            <a:r>
              <a:rPr lang="nb-NO" sz="800" dirty="0" smtClean="0"/>
              <a:t> </a:t>
            </a:r>
            <a:r>
              <a:rPr lang="nb-NO" sz="800" dirty="0" err="1" smtClean="0"/>
              <a:t>networks</a:t>
            </a:r>
            <a:r>
              <a:rPr lang="nb-NO" sz="800" dirty="0" smtClean="0"/>
              <a:t>. </a:t>
            </a:r>
            <a:r>
              <a:rPr lang="nb-NO" sz="800" dirty="0" err="1" smtClean="0"/>
              <a:t>Their</a:t>
            </a:r>
            <a:r>
              <a:rPr lang="nb-NO" sz="800" dirty="0" smtClean="0"/>
              <a:t> </a:t>
            </a:r>
            <a:r>
              <a:rPr lang="nb-NO" sz="800" dirty="0" err="1" smtClean="0"/>
              <a:t>flagship</a:t>
            </a:r>
            <a:r>
              <a:rPr lang="nb-NO" sz="800" dirty="0" smtClean="0"/>
              <a:t> </a:t>
            </a:r>
            <a:r>
              <a:rPr lang="nb-NO" sz="800" dirty="0" err="1" smtClean="0"/>
              <a:t>initiative</a:t>
            </a:r>
            <a:r>
              <a:rPr lang="nb-NO" sz="800" dirty="0" smtClean="0"/>
              <a:t>, </a:t>
            </a:r>
            <a:r>
              <a:rPr lang="nb-NO" sz="800" b="1" dirty="0" smtClean="0"/>
              <a:t>The Starfire Trade </a:t>
            </a:r>
            <a:r>
              <a:rPr lang="nb-NO" sz="800" b="1" dirty="0" err="1" smtClean="0"/>
              <a:t>Route</a:t>
            </a:r>
            <a:r>
              <a:rPr lang="nb-NO" sz="800" dirty="0" smtClean="0"/>
              <a:t>, </a:t>
            </a:r>
            <a:r>
              <a:rPr lang="nb-NO" sz="800" dirty="0" err="1" smtClean="0"/>
              <a:t>spans</a:t>
            </a:r>
            <a:r>
              <a:rPr lang="nb-NO" sz="800" dirty="0" smtClean="0"/>
              <a:t> </a:t>
            </a:r>
            <a:r>
              <a:rPr lang="nb-NO" sz="800" dirty="0" err="1" smtClean="0"/>
              <a:t>continents</a:t>
            </a:r>
            <a:r>
              <a:rPr lang="nb-NO" sz="800" dirty="0" smtClean="0"/>
              <a:t>, granting </a:t>
            </a:r>
            <a:r>
              <a:rPr lang="nb-NO" sz="800" dirty="0" err="1" smtClean="0"/>
              <a:t>Xilong</a:t>
            </a:r>
            <a:r>
              <a:rPr lang="nb-NO" sz="800" dirty="0" smtClean="0"/>
              <a:t> </a:t>
            </a:r>
            <a:r>
              <a:rPr lang="nb-NO" sz="800" dirty="0" err="1" smtClean="0"/>
              <a:t>political</a:t>
            </a:r>
            <a:r>
              <a:rPr lang="nb-NO" sz="800" dirty="0" smtClean="0"/>
              <a:t> </a:t>
            </a:r>
            <a:r>
              <a:rPr lang="nb-NO" sz="800" dirty="0" err="1" smtClean="0"/>
              <a:t>leverage</a:t>
            </a:r>
            <a:r>
              <a:rPr lang="nb-NO" sz="800" dirty="0" smtClean="0"/>
              <a:t> by linking global </a:t>
            </a:r>
            <a:r>
              <a:rPr lang="nb-NO" sz="800" dirty="0" err="1" smtClean="0"/>
              <a:t>economies</a:t>
            </a:r>
            <a:r>
              <a:rPr lang="nb-NO" sz="800" dirty="0" smtClean="0"/>
              <a:t> under </a:t>
            </a:r>
            <a:r>
              <a:rPr lang="nb-NO" sz="800" dirty="0" err="1" smtClean="0"/>
              <a:t>their</a:t>
            </a:r>
            <a:r>
              <a:rPr lang="nb-NO" sz="800" dirty="0" smtClean="0"/>
              <a:t> </a:t>
            </a:r>
            <a:r>
              <a:rPr lang="nb-NO" sz="800" dirty="0" err="1" smtClean="0"/>
              <a:t>infrastructure</a:t>
            </a:r>
            <a:r>
              <a:rPr lang="nb-NO" sz="800" dirty="0" smtClean="0"/>
              <a:t>.</a:t>
            </a:r>
          </a:p>
        </p:txBody>
      </p:sp>
      <p:pic>
        <p:nvPicPr>
          <p:cNvPr id="1026" name="Picture 2" descr="D:\GIT PROJECTS\OPAT-background\Xilong flag  - XIL.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r>
              <a:rPr lang="nb-NO" sz="800" b="1" dirty="0" smtClean="0"/>
              <a:t>Military Philosophy</a:t>
            </a:r>
            <a:r>
              <a:rPr lang="nb-NO" sz="800" dirty="0" smtClean="0"/>
              <a:t>: The </a:t>
            </a:r>
            <a:r>
              <a:rPr lang="nb-NO" sz="800" dirty="0" err="1" smtClean="0"/>
              <a:t>military</a:t>
            </a:r>
            <a:r>
              <a:rPr lang="nb-NO" sz="800" dirty="0" smtClean="0"/>
              <a:t> is not </a:t>
            </a:r>
            <a:r>
              <a:rPr lang="nb-NO" sz="800" dirty="0" err="1" smtClean="0"/>
              <a:t>merely</a:t>
            </a:r>
            <a:r>
              <a:rPr lang="nb-NO" sz="800" dirty="0" smtClean="0"/>
              <a:t> an instrument </a:t>
            </a:r>
            <a:r>
              <a:rPr lang="nb-NO" sz="800" dirty="0" err="1" smtClean="0"/>
              <a:t>of</a:t>
            </a:r>
            <a:r>
              <a:rPr lang="nb-NO" sz="800" dirty="0" smtClean="0"/>
              <a:t> </a:t>
            </a:r>
            <a:r>
              <a:rPr lang="nb-NO" sz="800" dirty="0" err="1" smtClean="0"/>
              <a:t>defense</a:t>
            </a:r>
            <a:r>
              <a:rPr lang="nb-NO" sz="800" dirty="0" smtClean="0"/>
              <a:t> </a:t>
            </a:r>
            <a:r>
              <a:rPr lang="nb-NO" sz="800" dirty="0" err="1" smtClean="0"/>
              <a:t>but</a:t>
            </a:r>
            <a:r>
              <a:rPr lang="nb-NO" sz="800" dirty="0" smtClean="0"/>
              <a:t> a living </a:t>
            </a:r>
            <a:r>
              <a:rPr lang="nb-NO" sz="800" dirty="0" err="1" smtClean="0"/>
              <a:t>embodiment</a:t>
            </a:r>
            <a:r>
              <a:rPr lang="nb-NO" sz="800" dirty="0" smtClean="0"/>
              <a:t> </a:t>
            </a:r>
            <a:r>
              <a:rPr lang="nb-NO" sz="800" dirty="0" err="1" smtClean="0"/>
              <a:t>of</a:t>
            </a:r>
            <a:r>
              <a:rPr lang="nb-NO" sz="800" dirty="0" smtClean="0"/>
              <a:t> </a:t>
            </a:r>
            <a:r>
              <a:rPr lang="nb-NO" sz="800" dirty="0" err="1" smtClean="0"/>
              <a:t>the</a:t>
            </a:r>
            <a:r>
              <a:rPr lang="nb-NO" sz="800" dirty="0" smtClean="0"/>
              <a:t> </a:t>
            </a:r>
            <a:r>
              <a:rPr lang="nb-NO" sz="800" dirty="0" err="1" smtClean="0"/>
              <a:t>nation’s</a:t>
            </a:r>
            <a:r>
              <a:rPr lang="nb-NO" sz="800" dirty="0" smtClean="0"/>
              <a:t> </a:t>
            </a:r>
            <a:r>
              <a:rPr lang="nb-NO" sz="800" dirty="0" err="1" smtClean="0"/>
              <a:t>will</a:t>
            </a:r>
            <a:r>
              <a:rPr lang="nb-NO" sz="800" dirty="0" smtClean="0"/>
              <a:t>. </a:t>
            </a:r>
            <a:r>
              <a:rPr lang="nb-NO" sz="800" dirty="0" err="1" smtClean="0"/>
              <a:t>Soldiers</a:t>
            </a:r>
            <a:r>
              <a:rPr lang="nb-NO" sz="800" dirty="0" smtClean="0"/>
              <a:t>, </a:t>
            </a:r>
            <a:r>
              <a:rPr lang="nb-NO" sz="800" dirty="0" err="1" smtClean="0"/>
              <a:t>referred</a:t>
            </a:r>
            <a:r>
              <a:rPr lang="nb-NO" sz="800" dirty="0" smtClean="0"/>
              <a:t> to as </a:t>
            </a:r>
            <a:r>
              <a:rPr lang="nb-NO" sz="800" dirty="0" err="1" smtClean="0"/>
              <a:t>the</a:t>
            </a:r>
            <a:r>
              <a:rPr lang="nb-NO" sz="800" dirty="0" smtClean="0"/>
              <a:t> </a:t>
            </a:r>
            <a:r>
              <a:rPr lang="nb-NO" sz="800" b="1" dirty="0" smtClean="0"/>
              <a:t>Sons and </a:t>
            </a:r>
            <a:r>
              <a:rPr lang="nb-NO" sz="800" b="1" dirty="0" err="1" smtClean="0"/>
              <a:t>Daughters</a:t>
            </a:r>
            <a:r>
              <a:rPr lang="nb-NO" sz="800" b="1" dirty="0" smtClean="0"/>
              <a:t> </a:t>
            </a:r>
            <a:r>
              <a:rPr lang="nb-NO" sz="800" b="1" dirty="0" err="1" smtClean="0"/>
              <a:t>of</a:t>
            </a:r>
            <a:r>
              <a:rPr lang="nb-NO" sz="800" b="1" dirty="0" smtClean="0"/>
              <a:t> </a:t>
            </a:r>
            <a:r>
              <a:rPr lang="nb-NO" sz="800" b="1" dirty="0" err="1" smtClean="0"/>
              <a:t>the</a:t>
            </a:r>
            <a:r>
              <a:rPr lang="nb-NO" sz="800" b="1" dirty="0" smtClean="0"/>
              <a:t> </a:t>
            </a:r>
            <a:r>
              <a:rPr lang="nb-NO" sz="800" b="1" dirty="0" err="1" smtClean="0"/>
              <a:t>Flame</a:t>
            </a:r>
            <a:r>
              <a:rPr lang="nb-NO" sz="800" dirty="0" smtClean="0"/>
              <a:t>, </a:t>
            </a:r>
            <a:r>
              <a:rPr lang="nb-NO" sz="800" dirty="0" err="1" smtClean="0"/>
              <a:t>are</a:t>
            </a:r>
            <a:r>
              <a:rPr lang="nb-NO" sz="800" dirty="0" smtClean="0"/>
              <a:t> </a:t>
            </a:r>
            <a:r>
              <a:rPr lang="nb-NO" sz="800" dirty="0" err="1" smtClean="0"/>
              <a:t>celebrated</a:t>
            </a:r>
            <a:r>
              <a:rPr lang="nb-NO" sz="800" dirty="0" smtClean="0"/>
              <a:t> as paragons </a:t>
            </a:r>
            <a:r>
              <a:rPr lang="nb-NO" sz="800" dirty="0" err="1" smtClean="0"/>
              <a:t>of</a:t>
            </a:r>
            <a:r>
              <a:rPr lang="nb-NO" sz="800" dirty="0" smtClean="0"/>
              <a:t> </a:t>
            </a:r>
            <a:r>
              <a:rPr lang="nb-NO" sz="800" dirty="0" err="1" smtClean="0"/>
              <a:t>Xilongese</a:t>
            </a:r>
            <a:r>
              <a:rPr lang="nb-NO" sz="800" dirty="0" smtClean="0"/>
              <a:t> </a:t>
            </a:r>
            <a:r>
              <a:rPr lang="nb-NO" sz="800" dirty="0" err="1" smtClean="0"/>
              <a:t>virtue</a:t>
            </a:r>
            <a:r>
              <a:rPr lang="nb-NO" sz="800" dirty="0" smtClean="0"/>
              <a:t>.</a:t>
            </a:r>
          </a:p>
          <a:p>
            <a:r>
              <a:rPr lang="nb-NO" sz="800" b="1" dirty="0" smtClean="0"/>
              <a:t>Iron Lotus </a:t>
            </a:r>
            <a:r>
              <a:rPr lang="nb-NO" sz="800" b="1" dirty="0" err="1" smtClean="0"/>
              <a:t>Doctrine</a:t>
            </a:r>
            <a:endParaRPr lang="nb-NO" sz="800" b="1" dirty="0" smtClean="0"/>
          </a:p>
          <a:p>
            <a:r>
              <a:rPr lang="nb-NO" sz="800" dirty="0" smtClean="0"/>
              <a:t>The Iron Lotus </a:t>
            </a:r>
            <a:r>
              <a:rPr lang="nb-NO" sz="800" dirty="0" err="1" smtClean="0"/>
              <a:t>Doctrine</a:t>
            </a:r>
            <a:r>
              <a:rPr lang="nb-NO" sz="800" dirty="0" smtClean="0"/>
              <a:t> </a:t>
            </a:r>
            <a:r>
              <a:rPr lang="nb-NO" sz="800" dirty="0" err="1" smtClean="0"/>
              <a:t>governs</a:t>
            </a:r>
            <a:r>
              <a:rPr lang="nb-NO" sz="800" dirty="0" smtClean="0"/>
              <a:t> </a:t>
            </a:r>
            <a:r>
              <a:rPr lang="nb-NO" sz="800" dirty="0" err="1" smtClean="0"/>
              <a:t>Xilong’s</a:t>
            </a:r>
            <a:r>
              <a:rPr lang="nb-NO" sz="800" dirty="0" smtClean="0"/>
              <a:t> </a:t>
            </a:r>
            <a:r>
              <a:rPr lang="nb-NO" sz="800" dirty="0" err="1" smtClean="0"/>
              <a:t>military</a:t>
            </a:r>
            <a:r>
              <a:rPr lang="nb-NO" sz="800" dirty="0" smtClean="0"/>
              <a:t> </a:t>
            </a:r>
            <a:r>
              <a:rPr lang="nb-NO" sz="800" dirty="0" err="1" smtClean="0"/>
              <a:t>strategies</a:t>
            </a:r>
            <a:r>
              <a:rPr lang="nb-NO" sz="800" dirty="0" smtClean="0"/>
              <a:t>, </a:t>
            </a:r>
            <a:r>
              <a:rPr lang="nb-NO" sz="800" dirty="0" err="1" smtClean="0"/>
              <a:t>emphasizing</a:t>
            </a:r>
            <a:r>
              <a:rPr lang="nb-NO" sz="800" dirty="0" smtClean="0"/>
              <a:t> </a:t>
            </a:r>
            <a:r>
              <a:rPr lang="nb-NO" sz="800" dirty="0" err="1" smtClean="0"/>
              <a:t>swift</a:t>
            </a:r>
            <a:r>
              <a:rPr lang="nb-NO" sz="800" dirty="0" smtClean="0"/>
              <a:t>, </a:t>
            </a:r>
            <a:r>
              <a:rPr lang="nb-NO" sz="800" dirty="0" err="1" smtClean="0"/>
              <a:t>overwhelming</a:t>
            </a:r>
            <a:r>
              <a:rPr lang="nb-NO" sz="800" dirty="0" smtClean="0"/>
              <a:t> </a:t>
            </a:r>
            <a:r>
              <a:rPr lang="nb-NO" sz="800" dirty="0" err="1" smtClean="0"/>
              <a:t>force</a:t>
            </a:r>
            <a:r>
              <a:rPr lang="nb-NO" sz="800" dirty="0" smtClean="0"/>
              <a:t> </a:t>
            </a:r>
            <a:r>
              <a:rPr lang="nb-NO" sz="800" dirty="0" err="1" smtClean="0"/>
              <a:t>combined</a:t>
            </a:r>
            <a:r>
              <a:rPr lang="nb-NO" sz="800" dirty="0" smtClean="0"/>
              <a:t> </a:t>
            </a:r>
            <a:r>
              <a:rPr lang="nb-NO" sz="800" dirty="0" err="1" smtClean="0"/>
              <a:t>with</a:t>
            </a:r>
            <a:r>
              <a:rPr lang="nb-NO" sz="800" dirty="0" smtClean="0"/>
              <a:t> </a:t>
            </a:r>
            <a:r>
              <a:rPr lang="nb-NO" sz="800" dirty="0" err="1" smtClean="0"/>
              <a:t>psychological</a:t>
            </a:r>
            <a:r>
              <a:rPr lang="nb-NO" sz="800" dirty="0" smtClean="0"/>
              <a:t> and </a:t>
            </a:r>
            <a:r>
              <a:rPr lang="nb-NO" sz="800" dirty="0" err="1" smtClean="0"/>
              <a:t>technological</a:t>
            </a:r>
            <a:r>
              <a:rPr lang="nb-NO" sz="800" dirty="0" smtClean="0"/>
              <a:t> </a:t>
            </a:r>
            <a:r>
              <a:rPr lang="nb-NO" sz="800" dirty="0" err="1" smtClean="0"/>
              <a:t>dominance</a:t>
            </a:r>
            <a:r>
              <a:rPr lang="nb-NO" sz="800" dirty="0" smtClean="0"/>
              <a:t>. </a:t>
            </a:r>
            <a:r>
              <a:rPr lang="nb-NO" sz="800" dirty="0" err="1" smtClean="0"/>
              <a:t>Its</a:t>
            </a:r>
            <a:r>
              <a:rPr lang="nb-NO" sz="800" dirty="0" smtClean="0"/>
              <a:t> </a:t>
            </a:r>
            <a:r>
              <a:rPr lang="nb-NO" sz="800" dirty="0" err="1" smtClean="0"/>
              <a:t>three</a:t>
            </a:r>
            <a:r>
              <a:rPr lang="nb-NO" sz="800" dirty="0" smtClean="0"/>
              <a:t> </a:t>
            </a:r>
            <a:r>
              <a:rPr lang="nb-NO" sz="800" dirty="0" err="1" smtClean="0"/>
              <a:t>core</a:t>
            </a:r>
            <a:r>
              <a:rPr lang="nb-NO" sz="800" dirty="0" smtClean="0"/>
              <a:t> tenets </a:t>
            </a:r>
            <a:r>
              <a:rPr lang="nb-NO" sz="800" dirty="0" err="1" smtClean="0"/>
              <a:t>are</a:t>
            </a:r>
            <a:r>
              <a:rPr lang="nb-NO" sz="800" dirty="0" smtClean="0"/>
              <a:t>:</a:t>
            </a:r>
          </a:p>
          <a:p>
            <a:r>
              <a:rPr lang="nb-NO" sz="800" b="1" dirty="0" smtClean="0"/>
              <a:t>Bloom </a:t>
            </a:r>
            <a:r>
              <a:rPr lang="nb-NO" sz="800" b="1" dirty="0" err="1" smtClean="0"/>
              <a:t>of</a:t>
            </a:r>
            <a:r>
              <a:rPr lang="nb-NO" sz="800" b="1" dirty="0" smtClean="0"/>
              <a:t> Power</a:t>
            </a:r>
            <a:r>
              <a:rPr lang="nb-NO" sz="800" dirty="0" smtClean="0"/>
              <a:t>: </a:t>
            </a:r>
            <a:r>
              <a:rPr lang="nb-NO" sz="800" dirty="0" err="1" smtClean="0"/>
              <a:t>Utilizing</a:t>
            </a:r>
            <a:r>
              <a:rPr lang="nb-NO" sz="800" dirty="0" smtClean="0"/>
              <a:t> </a:t>
            </a:r>
            <a:r>
              <a:rPr lang="nb-NO" sz="800" dirty="0" err="1" smtClean="0"/>
              <a:t>concentric</a:t>
            </a:r>
            <a:r>
              <a:rPr lang="nb-NO" sz="800" dirty="0" smtClean="0"/>
              <a:t> </a:t>
            </a:r>
            <a:r>
              <a:rPr lang="nb-NO" sz="800" dirty="0" err="1" smtClean="0"/>
              <a:t>waves</a:t>
            </a:r>
            <a:r>
              <a:rPr lang="nb-NO" sz="800" dirty="0" smtClean="0"/>
              <a:t> </a:t>
            </a:r>
            <a:r>
              <a:rPr lang="nb-NO" sz="800" dirty="0" err="1" smtClean="0"/>
              <a:t>of</a:t>
            </a:r>
            <a:r>
              <a:rPr lang="nb-NO" sz="800" dirty="0" smtClean="0"/>
              <a:t> </a:t>
            </a:r>
            <a:r>
              <a:rPr lang="nb-NO" sz="800" dirty="0" err="1" smtClean="0"/>
              <a:t>deployment</a:t>
            </a:r>
            <a:r>
              <a:rPr lang="nb-NO" sz="800" dirty="0" smtClean="0"/>
              <a:t>, </a:t>
            </a:r>
            <a:r>
              <a:rPr lang="nb-NO" sz="800" dirty="0" err="1" smtClean="0"/>
              <a:t>Xilong’s</a:t>
            </a:r>
            <a:r>
              <a:rPr lang="nb-NO" sz="800" dirty="0" smtClean="0"/>
              <a:t> </a:t>
            </a:r>
            <a:r>
              <a:rPr lang="nb-NO" sz="800" dirty="0" err="1" smtClean="0"/>
              <a:t>forces</a:t>
            </a:r>
            <a:r>
              <a:rPr lang="nb-NO" sz="800" dirty="0" smtClean="0"/>
              <a:t> </a:t>
            </a:r>
            <a:r>
              <a:rPr lang="nb-NO" sz="800" dirty="0" err="1" smtClean="0"/>
              <a:t>are</a:t>
            </a:r>
            <a:r>
              <a:rPr lang="nb-NO" sz="800" dirty="0" smtClean="0"/>
              <a:t> </a:t>
            </a:r>
            <a:r>
              <a:rPr lang="nb-NO" sz="800" dirty="0" err="1" smtClean="0"/>
              <a:t>designed</a:t>
            </a:r>
            <a:r>
              <a:rPr lang="nb-NO" sz="800" dirty="0" smtClean="0"/>
              <a:t> to </a:t>
            </a:r>
            <a:r>
              <a:rPr lang="nb-NO" sz="800" dirty="0" err="1" smtClean="0"/>
              <a:t>spread</a:t>
            </a:r>
            <a:r>
              <a:rPr lang="nb-NO" sz="800" dirty="0" smtClean="0"/>
              <a:t> like a </a:t>
            </a:r>
            <a:r>
              <a:rPr lang="nb-NO" sz="800" dirty="0" err="1" smtClean="0"/>
              <a:t>blossoming</a:t>
            </a:r>
            <a:r>
              <a:rPr lang="nb-NO" sz="800" dirty="0" smtClean="0"/>
              <a:t> lotus, </a:t>
            </a:r>
            <a:r>
              <a:rPr lang="nb-NO" sz="800" dirty="0" err="1" smtClean="0"/>
              <a:t>enveloping</a:t>
            </a:r>
            <a:r>
              <a:rPr lang="nb-NO" sz="800" dirty="0" smtClean="0"/>
              <a:t> and </a:t>
            </a:r>
            <a:r>
              <a:rPr lang="nb-NO" sz="800" dirty="0" err="1" smtClean="0"/>
              <a:t>isolating</a:t>
            </a:r>
            <a:r>
              <a:rPr lang="nb-NO" sz="800" dirty="0" smtClean="0"/>
              <a:t> </a:t>
            </a:r>
            <a:r>
              <a:rPr lang="nb-NO" sz="800" dirty="0" err="1" smtClean="0"/>
              <a:t>key</a:t>
            </a:r>
            <a:r>
              <a:rPr lang="nb-NO" sz="800" dirty="0" smtClean="0"/>
              <a:t> </a:t>
            </a:r>
            <a:r>
              <a:rPr lang="nb-NO" sz="800" dirty="0" err="1" smtClean="0"/>
              <a:t>enemy</a:t>
            </a:r>
            <a:r>
              <a:rPr lang="nb-NO" sz="800" dirty="0" smtClean="0"/>
              <a:t> </a:t>
            </a:r>
            <a:r>
              <a:rPr lang="nb-NO" sz="800" dirty="0" err="1" smtClean="0"/>
              <a:t>positions</a:t>
            </a:r>
            <a:r>
              <a:rPr lang="nb-NO" sz="800" dirty="0" smtClean="0"/>
              <a:t>. This </a:t>
            </a:r>
            <a:r>
              <a:rPr lang="nb-NO" sz="800" dirty="0" err="1" smtClean="0"/>
              <a:t>principle</a:t>
            </a:r>
            <a:r>
              <a:rPr lang="nb-NO" sz="800" dirty="0" smtClean="0"/>
              <a:t> is </a:t>
            </a:r>
            <a:r>
              <a:rPr lang="nb-NO" sz="800" dirty="0" err="1" smtClean="0"/>
              <a:t>inspired</a:t>
            </a:r>
            <a:r>
              <a:rPr lang="nb-NO" sz="800" dirty="0" smtClean="0"/>
              <a:t> by </a:t>
            </a:r>
            <a:r>
              <a:rPr lang="nb-NO" sz="800" dirty="0" err="1" smtClean="0"/>
              <a:t>their</a:t>
            </a:r>
            <a:r>
              <a:rPr lang="nb-NO" sz="800" dirty="0" smtClean="0"/>
              <a:t> </a:t>
            </a:r>
            <a:r>
              <a:rPr lang="nb-NO" sz="800" dirty="0" err="1" smtClean="0"/>
              <a:t>ancient</a:t>
            </a:r>
            <a:r>
              <a:rPr lang="nb-NO" sz="800" dirty="0" smtClean="0"/>
              <a:t> symbol </a:t>
            </a:r>
            <a:r>
              <a:rPr lang="nb-NO" sz="800" dirty="0" err="1" smtClean="0"/>
              <a:t>of</a:t>
            </a:r>
            <a:r>
              <a:rPr lang="nb-NO" sz="800" dirty="0" smtClean="0"/>
              <a:t> </a:t>
            </a:r>
            <a:r>
              <a:rPr lang="nb-NO" sz="800" dirty="0" err="1" smtClean="0"/>
              <a:t>the</a:t>
            </a:r>
            <a:r>
              <a:rPr lang="nb-NO" sz="800" dirty="0" smtClean="0"/>
              <a:t> lotus, </a:t>
            </a:r>
            <a:r>
              <a:rPr lang="nb-NO" sz="800" dirty="0" err="1" smtClean="0"/>
              <a:t>which</a:t>
            </a:r>
            <a:r>
              <a:rPr lang="nb-NO" sz="800" dirty="0" smtClean="0"/>
              <a:t> </a:t>
            </a:r>
            <a:r>
              <a:rPr lang="nb-NO" sz="800" dirty="0" err="1" smtClean="0"/>
              <a:t>represents</a:t>
            </a:r>
            <a:r>
              <a:rPr lang="nb-NO" sz="800" dirty="0" smtClean="0"/>
              <a:t> </a:t>
            </a:r>
            <a:r>
              <a:rPr lang="nb-NO" sz="800" dirty="0" err="1" smtClean="0"/>
              <a:t>resilience</a:t>
            </a:r>
            <a:r>
              <a:rPr lang="nb-NO" sz="800" dirty="0" smtClean="0"/>
              <a:t> and </a:t>
            </a:r>
            <a:r>
              <a:rPr lang="nb-NO" sz="800" dirty="0" err="1" smtClean="0"/>
              <a:t>beauty</a:t>
            </a:r>
            <a:r>
              <a:rPr lang="nb-NO" sz="800" dirty="0" smtClean="0"/>
              <a:t> in </a:t>
            </a:r>
            <a:r>
              <a:rPr lang="nb-NO" sz="800" dirty="0" err="1" smtClean="0"/>
              <a:t>adversity</a:t>
            </a:r>
            <a:r>
              <a:rPr lang="nb-NO" sz="800" dirty="0" smtClean="0"/>
              <a:t>.</a:t>
            </a:r>
          </a:p>
          <a:p>
            <a:r>
              <a:rPr lang="nb-NO" sz="800" b="1" dirty="0" err="1" smtClean="0"/>
              <a:t>Rooted</a:t>
            </a:r>
            <a:r>
              <a:rPr lang="nb-NO" sz="800" b="1" dirty="0" smtClean="0"/>
              <a:t> </a:t>
            </a:r>
            <a:r>
              <a:rPr lang="nb-NO" sz="800" b="1" dirty="0" err="1" smtClean="0"/>
              <a:t>Resilience</a:t>
            </a:r>
            <a:r>
              <a:rPr lang="nb-NO" sz="800" dirty="0" smtClean="0"/>
              <a:t>: </a:t>
            </a:r>
            <a:r>
              <a:rPr lang="nb-NO" sz="800" dirty="0" err="1" smtClean="0"/>
              <a:t>Xilong</a:t>
            </a:r>
            <a:r>
              <a:rPr lang="nb-NO" sz="800" dirty="0" smtClean="0"/>
              <a:t> </a:t>
            </a:r>
            <a:r>
              <a:rPr lang="nb-NO" sz="800" dirty="0" err="1" smtClean="0"/>
              <a:t>maintains</a:t>
            </a:r>
            <a:r>
              <a:rPr lang="nb-NO" sz="800" dirty="0" smtClean="0"/>
              <a:t> a series </a:t>
            </a:r>
            <a:r>
              <a:rPr lang="nb-NO" sz="800" dirty="0" err="1" smtClean="0"/>
              <a:t>of</a:t>
            </a:r>
            <a:r>
              <a:rPr lang="nb-NO" sz="800" dirty="0" smtClean="0"/>
              <a:t> </a:t>
            </a:r>
            <a:r>
              <a:rPr lang="nb-NO" sz="800" dirty="0" err="1" smtClean="0"/>
              <a:t>heavily</a:t>
            </a:r>
            <a:r>
              <a:rPr lang="nb-NO" sz="800" dirty="0" smtClean="0"/>
              <a:t> </a:t>
            </a:r>
            <a:r>
              <a:rPr lang="nb-NO" sz="800" dirty="0" err="1" smtClean="0"/>
              <a:t>fortified</a:t>
            </a:r>
            <a:r>
              <a:rPr lang="nb-NO" sz="800" dirty="0" smtClean="0"/>
              <a:t> bases, </a:t>
            </a:r>
            <a:r>
              <a:rPr lang="nb-NO" sz="800" dirty="0" err="1" smtClean="0"/>
              <a:t>interconnected</a:t>
            </a:r>
            <a:r>
              <a:rPr lang="nb-NO" sz="800" dirty="0" smtClean="0"/>
              <a:t> by </a:t>
            </a:r>
            <a:r>
              <a:rPr lang="nb-NO" sz="800" dirty="0" err="1" smtClean="0"/>
              <a:t>underground</a:t>
            </a:r>
            <a:r>
              <a:rPr lang="nb-NO" sz="800" dirty="0" smtClean="0"/>
              <a:t> transport </a:t>
            </a:r>
            <a:r>
              <a:rPr lang="nb-NO" sz="800" dirty="0" err="1" smtClean="0"/>
              <a:t>networks</a:t>
            </a:r>
            <a:r>
              <a:rPr lang="nb-NO" sz="800" dirty="0" smtClean="0"/>
              <a:t>, </a:t>
            </a:r>
            <a:r>
              <a:rPr lang="nb-NO" sz="800" dirty="0" err="1" smtClean="0"/>
              <a:t>enabling</a:t>
            </a:r>
            <a:r>
              <a:rPr lang="nb-NO" sz="800" dirty="0" smtClean="0"/>
              <a:t> rapid </a:t>
            </a:r>
            <a:r>
              <a:rPr lang="nb-NO" sz="800" dirty="0" err="1" smtClean="0"/>
              <a:t>reinforcement</a:t>
            </a:r>
            <a:r>
              <a:rPr lang="nb-NO" sz="800" dirty="0" smtClean="0"/>
              <a:t>. </a:t>
            </a:r>
            <a:r>
              <a:rPr lang="nb-NO" sz="800" dirty="0" err="1" smtClean="0"/>
              <a:t>These</a:t>
            </a:r>
            <a:r>
              <a:rPr lang="nb-NO" sz="800" dirty="0" smtClean="0"/>
              <a:t> “Lotus </a:t>
            </a:r>
            <a:r>
              <a:rPr lang="nb-NO" sz="800" dirty="0" err="1" smtClean="0"/>
              <a:t>Roots</a:t>
            </a:r>
            <a:r>
              <a:rPr lang="nb-NO" sz="800" dirty="0" smtClean="0"/>
              <a:t>” </a:t>
            </a:r>
            <a:r>
              <a:rPr lang="nb-NO" sz="800" dirty="0" err="1" smtClean="0"/>
              <a:t>ensure</a:t>
            </a:r>
            <a:r>
              <a:rPr lang="nb-NO" sz="800" dirty="0" smtClean="0"/>
              <a:t> </a:t>
            </a:r>
            <a:r>
              <a:rPr lang="nb-NO" sz="800" dirty="0" err="1" smtClean="0"/>
              <a:t>long-term</a:t>
            </a:r>
            <a:r>
              <a:rPr lang="nb-NO" sz="800" dirty="0" smtClean="0"/>
              <a:t> </a:t>
            </a:r>
            <a:r>
              <a:rPr lang="nb-NO" sz="800" dirty="0" err="1" smtClean="0"/>
              <a:t>survivability</a:t>
            </a:r>
            <a:r>
              <a:rPr lang="nb-NO" sz="800" dirty="0" smtClean="0"/>
              <a:t> </a:t>
            </a:r>
            <a:r>
              <a:rPr lang="nb-NO" sz="800" dirty="0" err="1" smtClean="0"/>
              <a:t>even</a:t>
            </a:r>
            <a:r>
              <a:rPr lang="nb-NO" sz="800" dirty="0" smtClean="0"/>
              <a:t> under </a:t>
            </a:r>
            <a:r>
              <a:rPr lang="nb-NO" sz="800" dirty="0" err="1" smtClean="0"/>
              <a:t>siege</a:t>
            </a:r>
            <a:r>
              <a:rPr lang="nb-NO" sz="800" dirty="0" smtClean="0"/>
              <a:t>, </a:t>
            </a:r>
            <a:r>
              <a:rPr lang="nb-NO" sz="800" dirty="0" err="1" smtClean="0"/>
              <a:t>discouraging</a:t>
            </a:r>
            <a:r>
              <a:rPr lang="nb-NO" sz="800" dirty="0" smtClean="0"/>
              <a:t> </a:t>
            </a:r>
            <a:r>
              <a:rPr lang="nb-NO" sz="800" dirty="0" err="1" smtClean="0"/>
              <a:t>prolonged</a:t>
            </a:r>
            <a:r>
              <a:rPr lang="nb-NO" sz="800" dirty="0" smtClean="0"/>
              <a:t> </a:t>
            </a:r>
            <a:r>
              <a:rPr lang="nb-NO" sz="800" dirty="0" err="1" smtClean="0"/>
              <a:t>conflicts</a:t>
            </a:r>
            <a:r>
              <a:rPr lang="nb-NO" sz="800" dirty="0" smtClean="0"/>
              <a:t> </a:t>
            </a:r>
            <a:r>
              <a:rPr lang="nb-NO" sz="800" dirty="0" err="1" smtClean="0"/>
              <a:t>against</a:t>
            </a:r>
            <a:r>
              <a:rPr lang="nb-NO" sz="800" dirty="0" smtClean="0"/>
              <a:t> </a:t>
            </a:r>
            <a:r>
              <a:rPr lang="nb-NO" sz="800" dirty="0" err="1" smtClean="0"/>
              <a:t>them</a:t>
            </a:r>
            <a:r>
              <a:rPr lang="nb-NO" sz="800" dirty="0" smtClean="0"/>
              <a:t>.</a:t>
            </a:r>
          </a:p>
          <a:p>
            <a:r>
              <a:rPr lang="nb-NO" sz="800" b="1" dirty="0" err="1" smtClean="0"/>
              <a:t>Petal</a:t>
            </a:r>
            <a:r>
              <a:rPr lang="nb-NO" sz="800" b="1" dirty="0" smtClean="0"/>
              <a:t> Strike</a:t>
            </a:r>
            <a:r>
              <a:rPr lang="nb-NO" sz="800" dirty="0" smtClean="0"/>
              <a:t>: The </a:t>
            </a:r>
            <a:r>
              <a:rPr lang="nb-NO" sz="800" dirty="0" err="1" smtClean="0"/>
              <a:t>doctrine</a:t>
            </a:r>
            <a:r>
              <a:rPr lang="nb-NO" sz="800" dirty="0" smtClean="0"/>
              <a:t> champions </a:t>
            </a:r>
            <a:r>
              <a:rPr lang="nb-NO" sz="800" dirty="0" err="1" smtClean="0"/>
              <a:t>the</a:t>
            </a:r>
            <a:r>
              <a:rPr lang="nb-NO" sz="800" dirty="0" smtClean="0"/>
              <a:t> </a:t>
            </a:r>
            <a:r>
              <a:rPr lang="nb-NO" sz="800" dirty="0" err="1" smtClean="0"/>
              <a:t>use</a:t>
            </a:r>
            <a:r>
              <a:rPr lang="nb-NO" sz="800" dirty="0" smtClean="0"/>
              <a:t> </a:t>
            </a:r>
            <a:r>
              <a:rPr lang="nb-NO" sz="800" dirty="0" err="1" smtClean="0"/>
              <a:t>of</a:t>
            </a:r>
            <a:r>
              <a:rPr lang="nb-NO" sz="800" dirty="0" smtClean="0"/>
              <a:t> </a:t>
            </a:r>
            <a:r>
              <a:rPr lang="nb-NO" sz="800" dirty="0" err="1" smtClean="0"/>
              <a:t>cutting-edge</a:t>
            </a:r>
            <a:r>
              <a:rPr lang="nb-NO" sz="800" dirty="0" smtClean="0"/>
              <a:t> air and </a:t>
            </a:r>
            <a:r>
              <a:rPr lang="nb-NO" sz="800" dirty="0" err="1" smtClean="0"/>
              <a:t>naval</a:t>
            </a:r>
            <a:r>
              <a:rPr lang="nb-NO" sz="800" dirty="0" smtClean="0"/>
              <a:t> </a:t>
            </a:r>
            <a:r>
              <a:rPr lang="nb-NO" sz="800" dirty="0" err="1" smtClean="0"/>
              <a:t>forces</a:t>
            </a:r>
            <a:r>
              <a:rPr lang="nb-NO" sz="800" dirty="0" smtClean="0"/>
              <a:t> for </a:t>
            </a:r>
            <a:r>
              <a:rPr lang="nb-NO" sz="800" dirty="0" err="1" smtClean="0"/>
              <a:t>precision</a:t>
            </a:r>
            <a:r>
              <a:rPr lang="nb-NO" sz="800" dirty="0" smtClean="0"/>
              <a:t> </a:t>
            </a:r>
            <a:r>
              <a:rPr lang="nb-NO" sz="800" dirty="0" err="1" smtClean="0"/>
              <a:t>attacks</a:t>
            </a:r>
            <a:r>
              <a:rPr lang="nb-NO" sz="800" dirty="0" smtClean="0"/>
              <a:t>. </a:t>
            </a:r>
            <a:r>
              <a:rPr lang="nb-NO" sz="800" dirty="0" err="1" smtClean="0"/>
              <a:t>Cyber-warfare</a:t>
            </a:r>
            <a:r>
              <a:rPr lang="nb-NO" sz="800" dirty="0" smtClean="0"/>
              <a:t> </a:t>
            </a:r>
            <a:r>
              <a:rPr lang="nb-NO" sz="800" dirty="0" err="1" smtClean="0"/>
              <a:t>units</a:t>
            </a:r>
            <a:r>
              <a:rPr lang="nb-NO" sz="800" dirty="0" smtClean="0"/>
              <a:t>, </a:t>
            </a:r>
            <a:r>
              <a:rPr lang="nb-NO" sz="800" dirty="0" err="1" smtClean="0"/>
              <a:t>equipped</a:t>
            </a:r>
            <a:r>
              <a:rPr lang="nb-NO" sz="800" dirty="0" smtClean="0"/>
              <a:t> </a:t>
            </a:r>
            <a:r>
              <a:rPr lang="nb-NO" sz="800" dirty="0" err="1" smtClean="0"/>
              <a:t>with</a:t>
            </a:r>
            <a:r>
              <a:rPr lang="nb-NO" sz="800" dirty="0" smtClean="0"/>
              <a:t> quantum </a:t>
            </a:r>
            <a:r>
              <a:rPr lang="nb-NO" sz="800" dirty="0" err="1" smtClean="0"/>
              <a:t>computing</a:t>
            </a:r>
            <a:r>
              <a:rPr lang="nb-NO" sz="800" dirty="0" smtClean="0"/>
              <a:t> </a:t>
            </a:r>
            <a:r>
              <a:rPr lang="nb-NO" sz="800" dirty="0" err="1" smtClean="0"/>
              <a:t>capabilities</a:t>
            </a:r>
            <a:r>
              <a:rPr lang="nb-NO" sz="800" dirty="0" smtClean="0"/>
              <a:t>, </a:t>
            </a:r>
            <a:r>
              <a:rPr lang="nb-NO" sz="800" dirty="0" err="1" smtClean="0"/>
              <a:t>destabilize</a:t>
            </a:r>
            <a:r>
              <a:rPr lang="nb-NO" sz="800" dirty="0" smtClean="0"/>
              <a:t> </a:t>
            </a:r>
            <a:r>
              <a:rPr lang="nb-NO" sz="800" dirty="0" err="1" smtClean="0"/>
              <a:t>enemy</a:t>
            </a:r>
            <a:r>
              <a:rPr lang="nb-NO" sz="800" dirty="0" smtClean="0"/>
              <a:t> </a:t>
            </a:r>
            <a:r>
              <a:rPr lang="nb-NO" sz="800" dirty="0" err="1" smtClean="0"/>
              <a:t>communications</a:t>
            </a:r>
            <a:r>
              <a:rPr lang="nb-NO" sz="800" dirty="0" smtClean="0"/>
              <a:t> and </a:t>
            </a:r>
            <a:r>
              <a:rPr lang="nb-NO" sz="800" dirty="0" err="1" smtClean="0"/>
              <a:t>infrastructure</a:t>
            </a:r>
            <a:r>
              <a:rPr lang="nb-NO" sz="800" dirty="0" smtClean="0"/>
              <a:t> prior to </a:t>
            </a:r>
            <a:r>
              <a:rPr lang="nb-NO" sz="800" dirty="0" err="1" smtClean="0"/>
              <a:t>any</a:t>
            </a:r>
            <a:r>
              <a:rPr lang="nb-NO" sz="800" dirty="0" smtClean="0"/>
              <a:t> </a:t>
            </a:r>
            <a:r>
              <a:rPr lang="nb-NO" sz="800" dirty="0" err="1" smtClean="0"/>
              <a:t>kinetic</a:t>
            </a:r>
            <a:r>
              <a:rPr lang="nb-NO" sz="800" dirty="0" smtClean="0"/>
              <a:t> </a:t>
            </a:r>
            <a:r>
              <a:rPr lang="nb-NO" sz="800" dirty="0" err="1" smtClean="0"/>
              <a:t>engagements</a:t>
            </a:r>
            <a:r>
              <a:rPr lang="nb-NO" sz="800" dirty="0" smtClean="0"/>
              <a:t>. The mantra </a:t>
            </a:r>
            <a:r>
              <a:rPr lang="nb-NO" sz="800" dirty="0" err="1" smtClean="0"/>
              <a:t>of</a:t>
            </a:r>
            <a:r>
              <a:rPr lang="nb-NO" sz="800" dirty="0" smtClean="0"/>
              <a:t> </a:t>
            </a:r>
            <a:r>
              <a:rPr lang="nb-NO" sz="800" dirty="0" err="1" smtClean="0"/>
              <a:t>the</a:t>
            </a:r>
            <a:r>
              <a:rPr lang="nb-NO" sz="800" dirty="0" smtClean="0"/>
              <a:t> </a:t>
            </a:r>
            <a:r>
              <a:rPr lang="nb-NO" sz="800" dirty="0" err="1" smtClean="0"/>
              <a:t>Petal</a:t>
            </a:r>
            <a:r>
              <a:rPr lang="nb-NO" sz="800" dirty="0" smtClean="0"/>
              <a:t> Strike is </a:t>
            </a:r>
            <a:r>
              <a:rPr lang="nb-NO" sz="800" b="1" dirty="0" smtClean="0"/>
              <a:t>"</a:t>
            </a:r>
            <a:r>
              <a:rPr lang="nb-NO" sz="800" b="1" dirty="0" err="1" smtClean="0"/>
              <a:t>Sever</a:t>
            </a:r>
            <a:r>
              <a:rPr lang="nb-NO" sz="800" b="1" dirty="0" smtClean="0"/>
              <a:t> </a:t>
            </a:r>
            <a:r>
              <a:rPr lang="nb-NO" sz="800" b="1" dirty="0" err="1" smtClean="0"/>
              <a:t>the</a:t>
            </a:r>
            <a:r>
              <a:rPr lang="nb-NO" sz="800" b="1" dirty="0" smtClean="0"/>
              <a:t> </a:t>
            </a:r>
            <a:r>
              <a:rPr lang="nb-NO" sz="800" b="1" dirty="0" err="1" smtClean="0"/>
              <a:t>Stalk</a:t>
            </a:r>
            <a:r>
              <a:rPr lang="nb-NO" sz="800" b="1" dirty="0" smtClean="0"/>
              <a:t>, </a:t>
            </a:r>
            <a:r>
              <a:rPr lang="nb-NO" sz="800" b="1" dirty="0" err="1" smtClean="0"/>
              <a:t>Scatter</a:t>
            </a:r>
            <a:r>
              <a:rPr lang="nb-NO" sz="800" b="1" dirty="0" smtClean="0"/>
              <a:t> </a:t>
            </a:r>
            <a:r>
              <a:rPr lang="nb-NO" sz="800" b="1" dirty="0" err="1" smtClean="0"/>
              <a:t>the</a:t>
            </a:r>
            <a:r>
              <a:rPr lang="nb-NO" sz="800" b="1" dirty="0" smtClean="0"/>
              <a:t> </a:t>
            </a:r>
            <a:r>
              <a:rPr lang="nb-NO" sz="800" b="1" dirty="0" err="1" smtClean="0"/>
              <a:t>Leaves</a:t>
            </a:r>
            <a:r>
              <a:rPr lang="nb-NO" sz="800" b="1" dirty="0" smtClean="0"/>
              <a:t>,"</a:t>
            </a:r>
            <a:r>
              <a:rPr lang="nb-NO" sz="800" dirty="0" smtClean="0"/>
              <a:t> </a:t>
            </a:r>
            <a:r>
              <a:rPr lang="nb-NO" sz="800" dirty="0" err="1" smtClean="0"/>
              <a:t>referring</a:t>
            </a:r>
            <a:r>
              <a:rPr lang="nb-NO" sz="800" dirty="0" smtClean="0"/>
              <a:t> to </a:t>
            </a:r>
            <a:r>
              <a:rPr lang="nb-NO" sz="800" dirty="0" err="1" smtClean="0"/>
              <a:t>the</a:t>
            </a:r>
            <a:r>
              <a:rPr lang="nb-NO" sz="800" dirty="0" smtClean="0"/>
              <a:t> </a:t>
            </a:r>
            <a:r>
              <a:rPr lang="nb-NO" sz="800" dirty="0" err="1" smtClean="0"/>
              <a:t>surgical</a:t>
            </a:r>
            <a:r>
              <a:rPr lang="nb-NO" sz="800" dirty="0" smtClean="0"/>
              <a:t> </a:t>
            </a:r>
            <a:r>
              <a:rPr lang="nb-NO" sz="800" dirty="0" err="1" smtClean="0"/>
              <a:t>neutralization</a:t>
            </a:r>
            <a:r>
              <a:rPr lang="nb-NO" sz="800" dirty="0" smtClean="0"/>
              <a:t> </a:t>
            </a:r>
            <a:r>
              <a:rPr lang="nb-NO" sz="800" dirty="0" err="1" smtClean="0"/>
              <a:t>of</a:t>
            </a:r>
            <a:r>
              <a:rPr lang="nb-NO" sz="800" dirty="0" smtClean="0"/>
              <a:t> </a:t>
            </a:r>
            <a:r>
              <a:rPr lang="nb-NO" sz="800" dirty="0" err="1" smtClean="0"/>
              <a:t>leadership</a:t>
            </a:r>
            <a:r>
              <a:rPr lang="nb-NO" sz="800" dirty="0" smtClean="0"/>
              <a:t> and </a:t>
            </a:r>
            <a:r>
              <a:rPr lang="nb-NO" sz="800" dirty="0" err="1" smtClean="0"/>
              <a:t>command</a:t>
            </a:r>
            <a:r>
              <a:rPr lang="nb-NO" sz="800" dirty="0" smtClean="0"/>
              <a:t> </a:t>
            </a:r>
            <a:r>
              <a:rPr lang="nb-NO" sz="800" dirty="0" err="1" smtClean="0"/>
              <a:t>structures</a:t>
            </a:r>
            <a:r>
              <a:rPr lang="nb-NO" sz="800" dirty="0" smtClean="0"/>
              <a:t>.</a:t>
            </a:r>
          </a:p>
          <a:p>
            <a:r>
              <a:rPr lang="nb-NO" sz="800" b="1" dirty="0" smtClean="0"/>
              <a:t>Key Military </a:t>
            </a:r>
            <a:r>
              <a:rPr lang="nb-NO" sz="800" b="1" dirty="0" err="1" smtClean="0"/>
              <a:t>Assets</a:t>
            </a:r>
            <a:endParaRPr lang="nb-NO" sz="800" b="1" dirty="0" smtClean="0"/>
          </a:p>
          <a:p>
            <a:r>
              <a:rPr lang="nb-NO" sz="800" b="1" dirty="0" err="1" smtClean="0"/>
              <a:t>Celestial</a:t>
            </a:r>
            <a:r>
              <a:rPr lang="nb-NO" sz="800" b="1" dirty="0" smtClean="0"/>
              <a:t> </a:t>
            </a:r>
            <a:r>
              <a:rPr lang="nb-NO" sz="800" b="1" dirty="0" err="1" smtClean="0"/>
              <a:t>Guard</a:t>
            </a:r>
            <a:r>
              <a:rPr lang="nb-NO" sz="800" dirty="0" smtClean="0"/>
              <a:t>: A </a:t>
            </a:r>
            <a:r>
              <a:rPr lang="nb-NO" sz="800" dirty="0" err="1" smtClean="0"/>
              <a:t>fleet</a:t>
            </a:r>
            <a:r>
              <a:rPr lang="nb-NO" sz="800" dirty="0" smtClean="0"/>
              <a:t> </a:t>
            </a:r>
            <a:r>
              <a:rPr lang="nb-NO" sz="800" dirty="0" err="1" smtClean="0"/>
              <a:t>of</a:t>
            </a:r>
            <a:r>
              <a:rPr lang="nb-NO" sz="800" dirty="0" smtClean="0"/>
              <a:t> </a:t>
            </a:r>
            <a:r>
              <a:rPr lang="nb-NO" sz="800" dirty="0" err="1" smtClean="0"/>
              <a:t>modular</a:t>
            </a:r>
            <a:r>
              <a:rPr lang="nb-NO" sz="800" dirty="0" smtClean="0"/>
              <a:t> drones </a:t>
            </a:r>
            <a:r>
              <a:rPr lang="nb-NO" sz="800" dirty="0" err="1" smtClean="0"/>
              <a:t>capable</a:t>
            </a:r>
            <a:r>
              <a:rPr lang="nb-NO" sz="800" dirty="0" smtClean="0"/>
              <a:t> </a:t>
            </a:r>
            <a:r>
              <a:rPr lang="nb-NO" sz="800" dirty="0" err="1" smtClean="0"/>
              <a:t>of</a:t>
            </a:r>
            <a:r>
              <a:rPr lang="nb-NO" sz="800" dirty="0" smtClean="0"/>
              <a:t> </a:t>
            </a:r>
            <a:r>
              <a:rPr lang="nb-NO" sz="800" dirty="0" err="1" smtClean="0"/>
              <a:t>adapting</a:t>
            </a:r>
            <a:r>
              <a:rPr lang="nb-NO" sz="800" dirty="0" smtClean="0"/>
              <a:t> to </a:t>
            </a:r>
            <a:r>
              <a:rPr lang="nb-NO" sz="800" dirty="0" err="1" smtClean="0"/>
              <a:t>different</a:t>
            </a:r>
            <a:r>
              <a:rPr lang="nb-NO" sz="800" dirty="0" smtClean="0"/>
              <a:t> </a:t>
            </a:r>
            <a:r>
              <a:rPr lang="nb-NO" sz="800" dirty="0" err="1" smtClean="0"/>
              <a:t>combat</a:t>
            </a:r>
            <a:r>
              <a:rPr lang="nb-NO" sz="800" dirty="0" smtClean="0"/>
              <a:t> </a:t>
            </a:r>
            <a:r>
              <a:rPr lang="nb-NO" sz="800" dirty="0" err="1" smtClean="0"/>
              <a:t>roles</a:t>
            </a:r>
            <a:r>
              <a:rPr lang="nb-NO" sz="800" dirty="0" smtClean="0"/>
              <a:t>, from </a:t>
            </a:r>
            <a:r>
              <a:rPr lang="nb-NO" sz="800" dirty="0" err="1" smtClean="0"/>
              <a:t>reconnaissance</a:t>
            </a:r>
            <a:r>
              <a:rPr lang="nb-NO" sz="800" dirty="0" smtClean="0"/>
              <a:t> to </a:t>
            </a:r>
            <a:r>
              <a:rPr lang="nb-NO" sz="800" dirty="0" err="1" smtClean="0"/>
              <a:t>tactical</a:t>
            </a:r>
            <a:r>
              <a:rPr lang="nb-NO" sz="800" dirty="0" smtClean="0"/>
              <a:t> bombing.</a:t>
            </a:r>
          </a:p>
          <a:p>
            <a:r>
              <a:rPr lang="nb-NO" sz="800" b="1" dirty="0" smtClean="0"/>
              <a:t>Iron </a:t>
            </a:r>
            <a:r>
              <a:rPr lang="nb-NO" sz="800" b="1" dirty="0" err="1" smtClean="0"/>
              <a:t>Flame</a:t>
            </a:r>
            <a:r>
              <a:rPr lang="nb-NO" sz="800" b="1" dirty="0" smtClean="0"/>
              <a:t> Armada</a:t>
            </a:r>
            <a:r>
              <a:rPr lang="nb-NO" sz="800" dirty="0" smtClean="0"/>
              <a:t>: A </a:t>
            </a:r>
            <a:r>
              <a:rPr lang="nb-NO" sz="800" dirty="0" err="1" smtClean="0"/>
              <a:t>naval</a:t>
            </a:r>
            <a:r>
              <a:rPr lang="nb-NO" sz="800" dirty="0" smtClean="0"/>
              <a:t> </a:t>
            </a:r>
            <a:r>
              <a:rPr lang="nb-NO" sz="800" dirty="0" err="1" smtClean="0"/>
              <a:t>fleet</a:t>
            </a:r>
            <a:r>
              <a:rPr lang="nb-NO" sz="800" dirty="0" smtClean="0"/>
              <a:t> </a:t>
            </a:r>
            <a:r>
              <a:rPr lang="nb-NO" sz="800" dirty="0" err="1" smtClean="0"/>
              <a:t>centered</a:t>
            </a:r>
            <a:r>
              <a:rPr lang="nb-NO" sz="800" dirty="0" smtClean="0"/>
              <a:t> </a:t>
            </a:r>
            <a:r>
              <a:rPr lang="nb-NO" sz="800" dirty="0" err="1" smtClean="0"/>
              <a:t>around</a:t>
            </a:r>
            <a:r>
              <a:rPr lang="nb-NO" sz="800" dirty="0" smtClean="0"/>
              <a:t> </a:t>
            </a:r>
            <a:r>
              <a:rPr lang="nb-NO" sz="800" dirty="0" err="1" smtClean="0"/>
              <a:t>the</a:t>
            </a:r>
            <a:r>
              <a:rPr lang="nb-NO" sz="800" dirty="0" smtClean="0"/>
              <a:t> </a:t>
            </a:r>
            <a:r>
              <a:rPr lang="nb-NO" sz="800" b="1" dirty="0" err="1" smtClean="0"/>
              <a:t>Leviathan-Class</a:t>
            </a:r>
            <a:r>
              <a:rPr lang="nb-NO" sz="800" b="1" dirty="0" smtClean="0"/>
              <a:t> Supercarriers</a:t>
            </a:r>
            <a:r>
              <a:rPr lang="nb-NO" sz="800" dirty="0" smtClean="0"/>
              <a:t>, </a:t>
            </a:r>
            <a:r>
              <a:rPr lang="nb-NO" sz="800" dirty="0" err="1" smtClean="0"/>
              <a:t>equipped</a:t>
            </a:r>
            <a:r>
              <a:rPr lang="nb-NO" sz="800" dirty="0" smtClean="0"/>
              <a:t> </a:t>
            </a:r>
            <a:r>
              <a:rPr lang="nb-NO" sz="800" dirty="0" err="1" smtClean="0"/>
              <a:t>with</a:t>
            </a:r>
            <a:r>
              <a:rPr lang="nb-NO" sz="800" dirty="0" smtClean="0"/>
              <a:t> </a:t>
            </a:r>
            <a:r>
              <a:rPr lang="nb-NO" sz="800" dirty="0" err="1" smtClean="0"/>
              <a:t>railguns</a:t>
            </a:r>
            <a:r>
              <a:rPr lang="nb-NO" sz="800" dirty="0" smtClean="0"/>
              <a:t>, </a:t>
            </a:r>
            <a:r>
              <a:rPr lang="nb-NO" sz="800" dirty="0" err="1" smtClean="0"/>
              <a:t>hypersonic</a:t>
            </a:r>
            <a:r>
              <a:rPr lang="nb-NO" sz="800" dirty="0" smtClean="0"/>
              <a:t> missile </a:t>
            </a:r>
            <a:r>
              <a:rPr lang="nb-NO" sz="800" dirty="0" err="1" smtClean="0"/>
              <a:t>arrays</a:t>
            </a:r>
            <a:r>
              <a:rPr lang="nb-NO" sz="800" dirty="0" smtClean="0"/>
              <a:t>, and submersible fighter </a:t>
            </a:r>
            <a:r>
              <a:rPr lang="nb-NO" sz="800" dirty="0" err="1" smtClean="0"/>
              <a:t>craft</a:t>
            </a:r>
            <a:r>
              <a:rPr lang="nb-NO" sz="800" dirty="0" smtClean="0"/>
              <a:t>.</a:t>
            </a:r>
          </a:p>
          <a:p>
            <a:r>
              <a:rPr lang="nb-NO" sz="800" b="1" dirty="0" err="1" smtClean="0"/>
              <a:t>Crimson</a:t>
            </a:r>
            <a:r>
              <a:rPr lang="nb-NO" sz="800" b="1" dirty="0" smtClean="0"/>
              <a:t> </a:t>
            </a:r>
            <a:r>
              <a:rPr lang="nb-NO" sz="800" b="1" dirty="0" err="1" smtClean="0"/>
              <a:t>Horizon</a:t>
            </a:r>
            <a:r>
              <a:rPr lang="nb-NO" sz="800" b="1" dirty="0" smtClean="0"/>
              <a:t> </a:t>
            </a:r>
            <a:r>
              <a:rPr lang="nb-NO" sz="800" b="1" dirty="0" err="1" smtClean="0"/>
              <a:t>Corps</a:t>
            </a:r>
            <a:r>
              <a:rPr lang="nb-NO" sz="800" dirty="0" smtClean="0"/>
              <a:t>: Elite </a:t>
            </a:r>
            <a:r>
              <a:rPr lang="nb-NO" sz="800" dirty="0" err="1" smtClean="0"/>
              <a:t>paratrooper</a:t>
            </a:r>
            <a:r>
              <a:rPr lang="nb-NO" sz="800" dirty="0" smtClean="0"/>
              <a:t> regiments </a:t>
            </a:r>
            <a:r>
              <a:rPr lang="nb-NO" sz="800" dirty="0" err="1" smtClean="0"/>
              <a:t>deployed</a:t>
            </a:r>
            <a:r>
              <a:rPr lang="nb-NO" sz="800" dirty="0" smtClean="0"/>
              <a:t> for </a:t>
            </a:r>
            <a:r>
              <a:rPr lang="nb-NO" sz="800" dirty="0" err="1" smtClean="0"/>
              <a:t>lightning-fast</a:t>
            </a:r>
            <a:r>
              <a:rPr lang="nb-NO" sz="800" dirty="0" smtClean="0"/>
              <a:t> territorial </a:t>
            </a:r>
            <a:r>
              <a:rPr lang="nb-NO" sz="800" dirty="0" err="1" smtClean="0"/>
              <a:t>grabs</a:t>
            </a:r>
            <a:r>
              <a:rPr lang="nb-NO" sz="800" dirty="0" smtClean="0"/>
              <a:t> and urban </a:t>
            </a:r>
            <a:r>
              <a:rPr lang="nb-NO" sz="800" dirty="0" err="1" smtClean="0"/>
              <a:t>warfare</a:t>
            </a:r>
            <a:r>
              <a:rPr lang="nb-NO" sz="800" dirty="0" smtClean="0"/>
              <a:t>.</a:t>
            </a:r>
          </a:p>
          <a:p>
            <a:r>
              <a:rPr lang="nb-NO" sz="800" b="1" dirty="0" err="1" smtClean="0"/>
              <a:t>Ebon</a:t>
            </a:r>
            <a:r>
              <a:rPr lang="nb-NO" sz="800" b="1" dirty="0" smtClean="0"/>
              <a:t> </a:t>
            </a:r>
            <a:r>
              <a:rPr lang="nb-NO" sz="800" b="1" dirty="0" err="1" smtClean="0"/>
              <a:t>Eye</a:t>
            </a:r>
            <a:r>
              <a:rPr lang="nb-NO" sz="800" b="1" dirty="0" smtClean="0"/>
              <a:t> </a:t>
            </a:r>
            <a:r>
              <a:rPr lang="nb-NO" sz="800" b="1" dirty="0" err="1" smtClean="0"/>
              <a:t>Cyber</a:t>
            </a:r>
            <a:r>
              <a:rPr lang="nb-NO" sz="800" b="1" dirty="0" smtClean="0"/>
              <a:t> </a:t>
            </a:r>
            <a:r>
              <a:rPr lang="nb-NO" sz="800" b="1" dirty="0" err="1" smtClean="0"/>
              <a:t>Division</a:t>
            </a:r>
            <a:r>
              <a:rPr lang="nb-NO" sz="800" dirty="0" smtClean="0"/>
              <a:t>: </a:t>
            </a:r>
            <a:r>
              <a:rPr lang="nb-NO" sz="800" dirty="0" err="1" smtClean="0"/>
              <a:t>Specialists</a:t>
            </a:r>
            <a:r>
              <a:rPr lang="nb-NO" sz="800" dirty="0" smtClean="0"/>
              <a:t> in </a:t>
            </a:r>
            <a:r>
              <a:rPr lang="nb-NO" sz="800" dirty="0" err="1" smtClean="0"/>
              <a:t>cyber-sabotage</a:t>
            </a:r>
            <a:r>
              <a:rPr lang="nb-NO" sz="800" dirty="0" smtClean="0"/>
              <a:t> and </a:t>
            </a:r>
            <a:r>
              <a:rPr lang="nb-NO" sz="800" dirty="0" err="1" smtClean="0"/>
              <a:t>electronic</a:t>
            </a:r>
            <a:r>
              <a:rPr lang="nb-NO" sz="800" dirty="0" smtClean="0"/>
              <a:t> </a:t>
            </a:r>
            <a:r>
              <a:rPr lang="nb-NO" sz="800" dirty="0" err="1" smtClean="0"/>
              <a:t>warfare</a:t>
            </a:r>
            <a:r>
              <a:rPr lang="nb-NO" sz="800" dirty="0" smtClean="0"/>
              <a:t>, </a:t>
            </a:r>
            <a:r>
              <a:rPr lang="nb-NO" sz="800" dirty="0" err="1" smtClean="0"/>
              <a:t>capable</a:t>
            </a:r>
            <a:r>
              <a:rPr lang="nb-NO" sz="800" dirty="0" smtClean="0"/>
              <a:t> </a:t>
            </a:r>
            <a:r>
              <a:rPr lang="nb-NO" sz="800" dirty="0" err="1" smtClean="0"/>
              <a:t>of</a:t>
            </a:r>
            <a:r>
              <a:rPr lang="nb-NO" sz="800" dirty="0" smtClean="0"/>
              <a:t> </a:t>
            </a:r>
            <a:r>
              <a:rPr lang="nb-NO" sz="800" dirty="0" err="1" smtClean="0"/>
              <a:t>crippling</a:t>
            </a:r>
            <a:r>
              <a:rPr lang="nb-NO" sz="800" dirty="0" smtClean="0"/>
              <a:t> adversaries’ </a:t>
            </a:r>
            <a:r>
              <a:rPr lang="nb-NO" sz="800" dirty="0" err="1" smtClean="0"/>
              <a:t>defenses</a:t>
            </a:r>
            <a:r>
              <a:rPr lang="nb-NO" sz="800" dirty="0" smtClean="0"/>
              <a:t> </a:t>
            </a:r>
            <a:r>
              <a:rPr lang="nb-NO" sz="800" dirty="0" err="1" smtClean="0"/>
              <a:t>remotely</a:t>
            </a:r>
            <a:r>
              <a:rPr lang="nb-NO" sz="800" dirty="0" smtClean="0"/>
              <a:t>.</a:t>
            </a:r>
          </a:p>
          <a:p>
            <a:r>
              <a:rPr lang="nb-NO" sz="800" b="1" dirty="0" smtClean="0"/>
              <a:t>Foreign Policy</a:t>
            </a:r>
          </a:p>
          <a:p>
            <a:r>
              <a:rPr lang="nb-NO" sz="800" dirty="0" err="1" smtClean="0"/>
              <a:t>Xilong</a:t>
            </a:r>
            <a:r>
              <a:rPr lang="nb-NO" sz="800" dirty="0" smtClean="0"/>
              <a:t> </a:t>
            </a:r>
            <a:r>
              <a:rPr lang="nb-NO" sz="800" dirty="0" err="1" smtClean="0"/>
              <a:t>views</a:t>
            </a:r>
            <a:r>
              <a:rPr lang="nb-NO" sz="800" dirty="0" smtClean="0"/>
              <a:t> </a:t>
            </a:r>
            <a:r>
              <a:rPr lang="nb-NO" sz="800" dirty="0" err="1" smtClean="0"/>
              <a:t>its</a:t>
            </a:r>
            <a:r>
              <a:rPr lang="nb-NO" sz="800" dirty="0" smtClean="0"/>
              <a:t> </a:t>
            </a:r>
            <a:r>
              <a:rPr lang="nb-NO" sz="800" dirty="0" err="1" smtClean="0"/>
              <a:t>role</a:t>
            </a:r>
            <a:r>
              <a:rPr lang="nb-NO" sz="800" dirty="0" smtClean="0"/>
              <a:t> in </a:t>
            </a:r>
            <a:r>
              <a:rPr lang="nb-NO" sz="800" dirty="0" err="1" smtClean="0"/>
              <a:t>the</a:t>
            </a:r>
            <a:r>
              <a:rPr lang="nb-NO" sz="800" dirty="0" smtClean="0"/>
              <a:t> DUSS </a:t>
            </a:r>
            <a:r>
              <a:rPr lang="nb-NO" sz="800" dirty="0" err="1" smtClean="0"/>
              <a:t>alliance</a:t>
            </a:r>
            <a:r>
              <a:rPr lang="nb-NO" sz="800" dirty="0" smtClean="0"/>
              <a:t> as </a:t>
            </a:r>
            <a:r>
              <a:rPr lang="nb-NO" sz="800" dirty="0" err="1" smtClean="0"/>
              <a:t>the</a:t>
            </a:r>
            <a:r>
              <a:rPr lang="nb-NO" sz="800" dirty="0" smtClean="0"/>
              <a:t> "</a:t>
            </a:r>
            <a:r>
              <a:rPr lang="nb-NO" sz="800" dirty="0" err="1" smtClean="0"/>
              <a:t>Architect</a:t>
            </a:r>
            <a:r>
              <a:rPr lang="nb-NO" sz="800" dirty="0" smtClean="0"/>
              <a:t> </a:t>
            </a:r>
            <a:r>
              <a:rPr lang="nb-NO" sz="800" dirty="0" err="1" smtClean="0"/>
              <a:t>of</a:t>
            </a:r>
            <a:r>
              <a:rPr lang="nb-NO" sz="800" dirty="0" smtClean="0"/>
              <a:t> </a:t>
            </a:r>
            <a:r>
              <a:rPr lang="nb-NO" sz="800" dirty="0" err="1" smtClean="0"/>
              <a:t>Unity</a:t>
            </a:r>
            <a:r>
              <a:rPr lang="nb-NO" sz="800" dirty="0" smtClean="0"/>
              <a:t>," </a:t>
            </a:r>
            <a:r>
              <a:rPr lang="nb-NO" sz="800" dirty="0" err="1" smtClean="0"/>
              <a:t>claiming</a:t>
            </a:r>
            <a:r>
              <a:rPr lang="nb-NO" sz="800" dirty="0" smtClean="0"/>
              <a:t> to offer a </a:t>
            </a:r>
            <a:r>
              <a:rPr lang="nb-NO" sz="800" dirty="0" err="1" smtClean="0"/>
              <a:t>vision</a:t>
            </a:r>
            <a:r>
              <a:rPr lang="nb-NO" sz="800" dirty="0" smtClean="0"/>
              <a:t> </a:t>
            </a:r>
            <a:r>
              <a:rPr lang="nb-NO" sz="800" dirty="0" err="1" smtClean="0"/>
              <a:t>of</a:t>
            </a:r>
            <a:r>
              <a:rPr lang="nb-NO" sz="800" dirty="0" smtClean="0"/>
              <a:t> order </a:t>
            </a:r>
            <a:r>
              <a:rPr lang="nb-NO" sz="800" dirty="0" err="1" smtClean="0"/>
              <a:t>against</a:t>
            </a:r>
            <a:r>
              <a:rPr lang="nb-NO" sz="800" dirty="0" smtClean="0"/>
              <a:t> </a:t>
            </a:r>
            <a:r>
              <a:rPr lang="nb-NO" sz="800" dirty="0" err="1" smtClean="0"/>
              <a:t>what</a:t>
            </a:r>
            <a:r>
              <a:rPr lang="nb-NO" sz="800" dirty="0" smtClean="0"/>
              <a:t> it </a:t>
            </a:r>
            <a:r>
              <a:rPr lang="nb-NO" sz="800" dirty="0" err="1" smtClean="0"/>
              <a:t>portrays</a:t>
            </a:r>
            <a:r>
              <a:rPr lang="nb-NO" sz="800" dirty="0" smtClean="0"/>
              <a:t> as a </a:t>
            </a:r>
            <a:r>
              <a:rPr lang="nb-NO" sz="800" dirty="0" err="1" smtClean="0"/>
              <a:t>fractured</a:t>
            </a:r>
            <a:r>
              <a:rPr lang="nb-NO" sz="800" dirty="0" smtClean="0"/>
              <a:t> and </a:t>
            </a:r>
            <a:r>
              <a:rPr lang="nb-NO" sz="800" dirty="0" err="1" smtClean="0"/>
              <a:t>self-serving</a:t>
            </a:r>
            <a:r>
              <a:rPr lang="nb-NO" sz="800" dirty="0" smtClean="0"/>
              <a:t> global system. It </a:t>
            </a:r>
            <a:r>
              <a:rPr lang="nb-NO" sz="800" dirty="0" err="1" smtClean="0"/>
              <a:t>uses</a:t>
            </a:r>
            <a:r>
              <a:rPr lang="nb-NO" sz="800" dirty="0" smtClean="0"/>
              <a:t> </a:t>
            </a:r>
            <a:r>
              <a:rPr lang="nb-NO" sz="800" dirty="0" err="1" smtClean="0"/>
              <a:t>the</a:t>
            </a:r>
            <a:r>
              <a:rPr lang="nb-NO" sz="800" dirty="0" smtClean="0"/>
              <a:t> DUSS </a:t>
            </a:r>
            <a:r>
              <a:rPr lang="nb-NO" sz="800" dirty="0" err="1" smtClean="0"/>
              <a:t>framework</a:t>
            </a:r>
            <a:r>
              <a:rPr lang="nb-NO" sz="800" dirty="0" smtClean="0"/>
              <a:t> to </a:t>
            </a:r>
            <a:r>
              <a:rPr lang="nb-NO" sz="800" dirty="0" err="1" smtClean="0"/>
              <a:t>maintain</a:t>
            </a:r>
            <a:r>
              <a:rPr lang="nb-NO" sz="800" dirty="0" smtClean="0"/>
              <a:t> </a:t>
            </a:r>
            <a:r>
              <a:rPr lang="nb-NO" sz="800" dirty="0" err="1" smtClean="0"/>
              <a:t>dominance</a:t>
            </a:r>
            <a:r>
              <a:rPr lang="nb-NO" sz="800" dirty="0" smtClean="0"/>
              <a:t> over </a:t>
            </a:r>
            <a:r>
              <a:rPr lang="nb-NO" sz="800" dirty="0" err="1" smtClean="0"/>
              <a:t>smaller</a:t>
            </a:r>
            <a:r>
              <a:rPr lang="nb-NO" sz="800" dirty="0" smtClean="0"/>
              <a:t> </a:t>
            </a:r>
            <a:r>
              <a:rPr lang="nb-NO" sz="800" dirty="0" err="1" smtClean="0"/>
              <a:t>allies</a:t>
            </a:r>
            <a:r>
              <a:rPr lang="nb-NO" sz="800" dirty="0" smtClean="0"/>
              <a:t> like Notia and Kambiland, </a:t>
            </a:r>
            <a:r>
              <a:rPr lang="nb-NO" sz="800" dirty="0" err="1" smtClean="0"/>
              <a:t>employing</a:t>
            </a:r>
            <a:r>
              <a:rPr lang="nb-NO" sz="800" dirty="0" smtClean="0"/>
              <a:t> soft </a:t>
            </a:r>
            <a:r>
              <a:rPr lang="nb-NO" sz="800" dirty="0" err="1" smtClean="0"/>
              <a:t>power</a:t>
            </a:r>
            <a:r>
              <a:rPr lang="nb-NO" sz="800" dirty="0" smtClean="0"/>
              <a:t> and </a:t>
            </a:r>
            <a:r>
              <a:rPr lang="nb-NO" sz="800" dirty="0" err="1" smtClean="0"/>
              <a:t>military</a:t>
            </a:r>
            <a:r>
              <a:rPr lang="nb-NO" sz="800" dirty="0" smtClean="0"/>
              <a:t> </a:t>
            </a:r>
            <a:r>
              <a:rPr lang="nb-NO" sz="800" dirty="0" err="1" smtClean="0"/>
              <a:t>backing</a:t>
            </a:r>
            <a:r>
              <a:rPr lang="nb-NO" sz="800" dirty="0" smtClean="0"/>
              <a:t> to </a:t>
            </a:r>
            <a:r>
              <a:rPr lang="nb-NO" sz="800" dirty="0" err="1" smtClean="0"/>
              <a:t>consolidate</a:t>
            </a:r>
            <a:r>
              <a:rPr lang="nb-NO" sz="800" dirty="0" smtClean="0"/>
              <a:t> </a:t>
            </a:r>
            <a:r>
              <a:rPr lang="nb-NO" sz="800" dirty="0" err="1" smtClean="0"/>
              <a:t>control</a:t>
            </a:r>
            <a:r>
              <a:rPr lang="nb-NO" sz="800" dirty="0" smtClean="0"/>
              <a:t>.</a:t>
            </a:r>
          </a:p>
          <a:p>
            <a:endParaRPr lang="nb-NO" sz="800" b="1" dirty="0" smtClean="0"/>
          </a:p>
          <a:p>
            <a:r>
              <a:rPr lang="nb-NO" sz="800" b="1" dirty="0" smtClean="0"/>
              <a:t>Flag </a:t>
            </a:r>
            <a:r>
              <a:rPr lang="nb-NO" sz="800" b="1" dirty="0" err="1" smtClean="0"/>
              <a:t>Analysis</a:t>
            </a:r>
            <a:r>
              <a:rPr lang="nb-NO" sz="800" dirty="0" smtClean="0"/>
              <a:t>:</a:t>
            </a:r>
            <a:br>
              <a:rPr lang="nb-NO" sz="800" dirty="0" smtClean="0"/>
            </a:br>
            <a:r>
              <a:rPr lang="nb-NO" sz="800" dirty="0" smtClean="0"/>
              <a:t>The </a:t>
            </a:r>
            <a:r>
              <a:rPr lang="nb-NO" sz="800" dirty="0" err="1" smtClean="0"/>
              <a:t>national</a:t>
            </a:r>
            <a:r>
              <a:rPr lang="nb-NO" sz="800" dirty="0" smtClean="0"/>
              <a:t> </a:t>
            </a:r>
            <a:r>
              <a:rPr lang="nb-NO" sz="800" dirty="0" err="1" smtClean="0"/>
              <a:t>flag</a:t>
            </a:r>
            <a:r>
              <a:rPr lang="nb-NO" sz="800" dirty="0" smtClean="0"/>
              <a:t> </a:t>
            </a:r>
            <a:r>
              <a:rPr lang="nb-NO" sz="800" dirty="0" err="1" smtClean="0"/>
              <a:t>reflects</a:t>
            </a:r>
            <a:r>
              <a:rPr lang="nb-NO" sz="800" dirty="0" smtClean="0"/>
              <a:t> </a:t>
            </a:r>
            <a:r>
              <a:rPr lang="nb-NO" sz="800" dirty="0" err="1" smtClean="0"/>
              <a:t>Xilong’s</a:t>
            </a:r>
            <a:r>
              <a:rPr lang="nb-NO" sz="800" dirty="0" smtClean="0"/>
              <a:t> </a:t>
            </a:r>
            <a:r>
              <a:rPr lang="nb-NO" sz="800" dirty="0" err="1" smtClean="0"/>
              <a:t>ideology</a:t>
            </a:r>
            <a:r>
              <a:rPr lang="nb-NO" sz="800" dirty="0" smtClean="0"/>
              <a:t> and </a:t>
            </a:r>
            <a:r>
              <a:rPr lang="nb-NO" sz="800" dirty="0" err="1" smtClean="0"/>
              <a:t>military</a:t>
            </a:r>
            <a:r>
              <a:rPr lang="nb-NO" sz="800" dirty="0" smtClean="0"/>
              <a:t> </a:t>
            </a:r>
            <a:r>
              <a:rPr lang="nb-NO" sz="800" dirty="0" err="1" smtClean="0"/>
              <a:t>precision</a:t>
            </a:r>
            <a:r>
              <a:rPr lang="nb-NO" sz="800" dirty="0" smtClean="0"/>
              <a:t>. The </a:t>
            </a:r>
            <a:r>
              <a:rPr lang="nb-NO" sz="800" b="1" dirty="0" err="1" smtClean="0"/>
              <a:t>white</a:t>
            </a:r>
            <a:r>
              <a:rPr lang="nb-NO" sz="800" b="1" dirty="0" smtClean="0"/>
              <a:t> star</a:t>
            </a:r>
            <a:r>
              <a:rPr lang="nb-NO" sz="800" dirty="0" smtClean="0"/>
              <a:t> </a:t>
            </a:r>
            <a:r>
              <a:rPr lang="nb-NO" sz="800" dirty="0" err="1" smtClean="0"/>
              <a:t>symbolizes</a:t>
            </a:r>
            <a:r>
              <a:rPr lang="nb-NO" sz="800" dirty="0" smtClean="0"/>
              <a:t> </a:t>
            </a:r>
            <a:r>
              <a:rPr lang="nb-NO" sz="800" dirty="0" err="1" smtClean="0"/>
              <a:t>the</a:t>
            </a:r>
            <a:r>
              <a:rPr lang="nb-NO" sz="800" dirty="0" smtClean="0"/>
              <a:t> </a:t>
            </a:r>
            <a:r>
              <a:rPr lang="nb-NO" sz="800" dirty="0" err="1" smtClean="0"/>
              <a:t>eternal</a:t>
            </a:r>
            <a:r>
              <a:rPr lang="nb-NO" sz="800" dirty="0" smtClean="0"/>
              <a:t> guiding </a:t>
            </a:r>
            <a:r>
              <a:rPr lang="nb-NO" sz="800" dirty="0" err="1" smtClean="0"/>
              <a:t>force</a:t>
            </a:r>
            <a:r>
              <a:rPr lang="nb-NO" sz="800" dirty="0" smtClean="0"/>
              <a:t> </a:t>
            </a:r>
            <a:r>
              <a:rPr lang="nb-NO" sz="800" dirty="0" err="1" smtClean="0"/>
              <a:t>of</a:t>
            </a:r>
            <a:r>
              <a:rPr lang="nb-NO" sz="800" dirty="0" smtClean="0"/>
              <a:t> </a:t>
            </a:r>
            <a:r>
              <a:rPr lang="nb-NO" sz="800" dirty="0" err="1" smtClean="0"/>
              <a:t>the</a:t>
            </a:r>
            <a:r>
              <a:rPr lang="nb-NO" sz="800" dirty="0" smtClean="0"/>
              <a:t> </a:t>
            </a:r>
            <a:r>
              <a:rPr lang="nb-NO" sz="800" dirty="0" err="1" smtClean="0"/>
              <a:t>Eternal</a:t>
            </a:r>
            <a:r>
              <a:rPr lang="nb-NO" sz="800" dirty="0" smtClean="0"/>
              <a:t> </a:t>
            </a:r>
            <a:r>
              <a:rPr lang="nb-NO" sz="800" dirty="0" err="1" smtClean="0"/>
              <a:t>Vanguard</a:t>
            </a:r>
            <a:r>
              <a:rPr lang="nb-NO" sz="800" dirty="0" smtClean="0"/>
              <a:t>. The </a:t>
            </a:r>
            <a:r>
              <a:rPr lang="nb-NO" sz="800" b="1" dirty="0" err="1" smtClean="0"/>
              <a:t>eye</a:t>
            </a:r>
            <a:r>
              <a:rPr lang="nb-NO" sz="800" dirty="0" smtClean="0"/>
              <a:t> at </a:t>
            </a:r>
            <a:r>
              <a:rPr lang="nb-NO" sz="800" dirty="0" err="1" smtClean="0"/>
              <a:t>its</a:t>
            </a:r>
            <a:r>
              <a:rPr lang="nb-NO" sz="800" dirty="0" smtClean="0"/>
              <a:t> </a:t>
            </a:r>
            <a:r>
              <a:rPr lang="nb-NO" sz="800" dirty="0" err="1" smtClean="0"/>
              <a:t>center</a:t>
            </a:r>
            <a:r>
              <a:rPr lang="nb-NO" sz="800" dirty="0" smtClean="0"/>
              <a:t>, </a:t>
            </a:r>
            <a:r>
              <a:rPr lang="nb-NO" sz="800" dirty="0" err="1" smtClean="0"/>
              <a:t>known</a:t>
            </a:r>
            <a:r>
              <a:rPr lang="nb-NO" sz="800" dirty="0" smtClean="0"/>
              <a:t> as </a:t>
            </a:r>
            <a:r>
              <a:rPr lang="nb-NO" sz="800" dirty="0" err="1" smtClean="0"/>
              <a:t>the</a:t>
            </a:r>
            <a:r>
              <a:rPr lang="nb-NO" sz="800" dirty="0" smtClean="0"/>
              <a:t> “</a:t>
            </a:r>
            <a:r>
              <a:rPr lang="nb-NO" sz="800" dirty="0" err="1" smtClean="0"/>
              <a:t>Omniscient</a:t>
            </a:r>
            <a:r>
              <a:rPr lang="nb-NO" sz="800" dirty="0" smtClean="0"/>
              <a:t> </a:t>
            </a:r>
            <a:r>
              <a:rPr lang="nb-NO" sz="800" dirty="0" err="1" smtClean="0"/>
              <a:t>Flame</a:t>
            </a:r>
            <a:r>
              <a:rPr lang="nb-NO" sz="800" dirty="0" smtClean="0"/>
              <a:t>,” </a:t>
            </a:r>
            <a:r>
              <a:rPr lang="nb-NO" sz="800" dirty="0" err="1" smtClean="0"/>
              <a:t>represents</a:t>
            </a:r>
            <a:r>
              <a:rPr lang="nb-NO" sz="800" dirty="0" smtClean="0"/>
              <a:t> </a:t>
            </a:r>
            <a:r>
              <a:rPr lang="nb-NO" sz="800" dirty="0" err="1" smtClean="0"/>
              <a:t>their</a:t>
            </a:r>
            <a:r>
              <a:rPr lang="nb-NO" sz="800" dirty="0" smtClean="0"/>
              <a:t> </a:t>
            </a:r>
            <a:r>
              <a:rPr lang="nb-NO" sz="800" dirty="0" err="1" smtClean="0"/>
              <a:t>reliance</a:t>
            </a:r>
            <a:r>
              <a:rPr lang="nb-NO" sz="800" dirty="0" smtClean="0"/>
              <a:t> </a:t>
            </a:r>
            <a:r>
              <a:rPr lang="nb-NO" sz="800" dirty="0" err="1" smtClean="0"/>
              <a:t>on</a:t>
            </a:r>
            <a:r>
              <a:rPr lang="nb-NO" sz="800" dirty="0" smtClean="0"/>
              <a:t> </a:t>
            </a:r>
            <a:r>
              <a:rPr lang="nb-NO" sz="800" dirty="0" err="1" smtClean="0"/>
              <a:t>surveillance</a:t>
            </a:r>
            <a:r>
              <a:rPr lang="nb-NO" sz="800" dirty="0" smtClean="0"/>
              <a:t>, </a:t>
            </a:r>
            <a:r>
              <a:rPr lang="nb-NO" sz="800" dirty="0" err="1" smtClean="0"/>
              <a:t>intelligence</a:t>
            </a:r>
            <a:r>
              <a:rPr lang="nb-NO" sz="800" dirty="0" smtClean="0"/>
              <a:t>, and </a:t>
            </a:r>
            <a:r>
              <a:rPr lang="nb-NO" sz="800" dirty="0" err="1" smtClean="0"/>
              <a:t>strategic</a:t>
            </a:r>
            <a:r>
              <a:rPr lang="nb-NO" sz="800" dirty="0" smtClean="0"/>
              <a:t> </a:t>
            </a:r>
            <a:r>
              <a:rPr lang="nb-NO" sz="800" dirty="0" err="1" smtClean="0"/>
              <a:t>foresight</a:t>
            </a:r>
            <a:r>
              <a:rPr lang="nb-NO" sz="800" dirty="0" smtClean="0"/>
              <a:t>. </a:t>
            </a:r>
            <a:r>
              <a:rPr lang="nb-NO" sz="800" dirty="0" err="1" smtClean="0"/>
              <a:t>Encased</a:t>
            </a:r>
            <a:r>
              <a:rPr lang="nb-NO" sz="800" dirty="0" smtClean="0"/>
              <a:t> </a:t>
            </a:r>
            <a:r>
              <a:rPr lang="nb-NO" sz="800" dirty="0" err="1" smtClean="0"/>
              <a:t>within</a:t>
            </a:r>
            <a:r>
              <a:rPr lang="nb-NO" sz="800" dirty="0" smtClean="0"/>
              <a:t> a </a:t>
            </a:r>
            <a:r>
              <a:rPr lang="nb-NO" sz="800" b="1" dirty="0" err="1" smtClean="0"/>
              <a:t>blue</a:t>
            </a:r>
            <a:r>
              <a:rPr lang="nb-NO" sz="800" b="1" dirty="0" smtClean="0"/>
              <a:t> </a:t>
            </a:r>
            <a:r>
              <a:rPr lang="nb-NO" sz="800" b="1" dirty="0" err="1" smtClean="0"/>
              <a:t>circle</a:t>
            </a:r>
            <a:r>
              <a:rPr lang="nb-NO" sz="800" b="1" dirty="0" smtClean="0"/>
              <a:t> </a:t>
            </a:r>
            <a:r>
              <a:rPr lang="nb-NO" sz="800" b="1" dirty="0" err="1" smtClean="0"/>
              <a:t>of</a:t>
            </a:r>
            <a:r>
              <a:rPr lang="nb-NO" sz="800" b="1" dirty="0" smtClean="0"/>
              <a:t> </a:t>
            </a:r>
            <a:r>
              <a:rPr lang="nb-NO" sz="800" b="1" dirty="0" err="1" smtClean="0"/>
              <a:t>unity</a:t>
            </a:r>
            <a:r>
              <a:rPr lang="nb-NO" sz="800" dirty="0" smtClean="0"/>
              <a:t> and </a:t>
            </a:r>
            <a:r>
              <a:rPr lang="nb-NO" sz="800" dirty="0" err="1" smtClean="0"/>
              <a:t>bordered</a:t>
            </a:r>
            <a:r>
              <a:rPr lang="nb-NO" sz="800" dirty="0" smtClean="0"/>
              <a:t> by a </a:t>
            </a:r>
            <a:r>
              <a:rPr lang="nb-NO" sz="800" b="1" dirty="0" err="1" smtClean="0"/>
              <a:t>black</a:t>
            </a:r>
            <a:r>
              <a:rPr lang="nb-NO" sz="800" b="1" dirty="0" smtClean="0"/>
              <a:t> ring </a:t>
            </a:r>
            <a:r>
              <a:rPr lang="nb-NO" sz="800" b="1" dirty="0" err="1" smtClean="0"/>
              <a:t>of</a:t>
            </a:r>
            <a:r>
              <a:rPr lang="nb-NO" sz="800" b="1" dirty="0" smtClean="0"/>
              <a:t> </a:t>
            </a:r>
            <a:r>
              <a:rPr lang="nb-NO" sz="800" b="1" dirty="0" err="1" smtClean="0"/>
              <a:t>resilience</a:t>
            </a:r>
            <a:r>
              <a:rPr lang="nb-NO" sz="800" dirty="0" smtClean="0"/>
              <a:t>, </a:t>
            </a:r>
            <a:r>
              <a:rPr lang="nb-NO" sz="800" dirty="0" err="1" smtClean="0"/>
              <a:t>the</a:t>
            </a:r>
            <a:r>
              <a:rPr lang="nb-NO" sz="800" dirty="0" smtClean="0"/>
              <a:t> star and </a:t>
            </a:r>
            <a:r>
              <a:rPr lang="nb-NO" sz="800" dirty="0" err="1" smtClean="0"/>
              <a:t>eye</a:t>
            </a:r>
            <a:r>
              <a:rPr lang="nb-NO" sz="800" dirty="0" smtClean="0"/>
              <a:t> rest </a:t>
            </a:r>
            <a:r>
              <a:rPr lang="nb-NO" sz="800" dirty="0" err="1" smtClean="0"/>
              <a:t>on</a:t>
            </a:r>
            <a:r>
              <a:rPr lang="nb-NO" sz="800" dirty="0" smtClean="0"/>
              <a:t> a red </a:t>
            </a:r>
            <a:r>
              <a:rPr lang="nb-NO" sz="800" dirty="0" err="1" smtClean="0"/>
              <a:t>field</a:t>
            </a:r>
            <a:r>
              <a:rPr lang="nb-NO" sz="800" dirty="0" smtClean="0"/>
              <a:t>, </a:t>
            </a:r>
            <a:r>
              <a:rPr lang="nb-NO" sz="800" dirty="0" err="1" smtClean="0"/>
              <a:t>signifying</a:t>
            </a:r>
            <a:r>
              <a:rPr lang="nb-NO" sz="800" dirty="0" smtClean="0"/>
              <a:t> </a:t>
            </a:r>
            <a:r>
              <a:rPr lang="nb-NO" sz="800" dirty="0" err="1" smtClean="0"/>
              <a:t>the</a:t>
            </a:r>
            <a:r>
              <a:rPr lang="nb-NO" sz="800" dirty="0" smtClean="0"/>
              <a:t> </a:t>
            </a:r>
            <a:r>
              <a:rPr lang="nb-NO" sz="800" dirty="0" err="1" smtClean="0"/>
              <a:t>shared</a:t>
            </a:r>
            <a:r>
              <a:rPr lang="nb-NO" sz="800" dirty="0" smtClean="0"/>
              <a:t> </a:t>
            </a:r>
            <a:r>
              <a:rPr lang="nb-NO" sz="800" dirty="0" err="1" smtClean="0"/>
              <a:t>sacrifices</a:t>
            </a:r>
            <a:r>
              <a:rPr lang="nb-NO" sz="800" dirty="0" smtClean="0"/>
              <a:t> </a:t>
            </a:r>
            <a:r>
              <a:rPr lang="nb-NO" sz="800" dirty="0" err="1" smtClean="0"/>
              <a:t>of</a:t>
            </a:r>
            <a:r>
              <a:rPr lang="nb-NO" sz="800" dirty="0" smtClean="0"/>
              <a:t> </a:t>
            </a:r>
            <a:r>
              <a:rPr lang="nb-NO" sz="800" dirty="0" err="1" smtClean="0"/>
              <a:t>the</a:t>
            </a:r>
            <a:r>
              <a:rPr lang="nb-NO" sz="800" dirty="0" smtClean="0"/>
              <a:t> </a:t>
            </a:r>
            <a:r>
              <a:rPr lang="nb-NO" sz="800" dirty="0" err="1" smtClean="0"/>
              <a:t>Xilongese</a:t>
            </a:r>
            <a:r>
              <a:rPr lang="nb-NO" sz="800" dirty="0" smtClean="0"/>
              <a:t> </a:t>
            </a:r>
            <a:r>
              <a:rPr lang="nb-NO" sz="800" dirty="0" err="1" smtClean="0"/>
              <a:t>people</a:t>
            </a:r>
            <a:r>
              <a:rPr lang="nb-NO" sz="800" dirty="0" smtClean="0"/>
              <a:t>.</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800" b="1" i="0" u="none" strike="noStrike" kern="1200" cap="none" spc="0" normalizeH="0" baseline="0" noProof="0" dirty="0" smtClean="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tel 2"/>
          <p:cNvSpPr>
            <a:spLocks noGrp="1"/>
          </p:cNvSpPr>
          <p:nvPr>
            <p:ph type="title"/>
          </p:nvPr>
        </p:nvSpPr>
        <p:spPr>
          <a:xfrm>
            <a:off x="1857356" y="0"/>
            <a:ext cx="7271836" cy="648073"/>
          </a:xfrm>
        </p:spPr>
        <p:txBody>
          <a:bodyPr/>
          <a:lstStyle/>
          <a:p>
            <a:r>
              <a:rPr lang="en-US" sz="2400" dirty="0" smtClean="0"/>
              <a:t>Democratic Union of Socialist States (DUSS)</a:t>
            </a:r>
            <a:endParaRPr lang="en-US" sz="2400"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
        <p:nvSpPr>
          <p:cNvPr id="9" name="Plassholder for innhold 1"/>
          <p:cNvSpPr txBox="1">
            <a:spLocks/>
          </p:cNvSpPr>
          <p:nvPr/>
        </p:nvSpPr>
        <p:spPr>
          <a:xfrm>
            <a:off x="0" y="714362"/>
            <a:ext cx="3643306" cy="4286280"/>
          </a:xfrm>
          <a:prstGeom prst="rect">
            <a:avLst/>
          </a:prstGeom>
        </p:spPr>
        <p:txBody>
          <a:bodyPr vert="horz" lIns="91440" tIns="45720" rIns="91440" bIns="45720" rtlCol="0">
            <a:noAutofit/>
          </a:bodyPr>
          <a:lstStyle/>
          <a:p>
            <a:r>
              <a:rPr lang="en-US" sz="700" b="1" dirty="0" smtClean="0"/>
              <a:t>Motto</a:t>
            </a:r>
            <a:r>
              <a:rPr lang="en-US" sz="700" dirty="0" smtClean="0"/>
              <a:t>: </a:t>
            </a:r>
            <a:r>
              <a:rPr lang="en-US" sz="700" b="1" dirty="0" smtClean="0"/>
              <a:t>“Strength in Unity, Power in Purpose”</a:t>
            </a:r>
            <a:r>
              <a:rPr lang="en-US" sz="700" dirty="0" smtClean="0"/>
              <a:t/>
            </a:r>
            <a:br>
              <a:rPr lang="en-US" sz="700" dirty="0" smtClean="0"/>
            </a:br>
            <a:endParaRPr lang="en-US" sz="700" dirty="0" smtClean="0"/>
          </a:p>
          <a:p>
            <a:r>
              <a:rPr lang="en-US" sz="700" b="1" dirty="0" smtClean="0"/>
              <a:t>Flag Description</a:t>
            </a:r>
            <a:r>
              <a:rPr lang="en-US" sz="700" dirty="0" smtClean="0"/>
              <a:t>: The DUSS flag embodies the alliance’s aggressive unity and revolutionary zeal.</a:t>
            </a:r>
          </a:p>
          <a:p>
            <a:r>
              <a:rPr lang="en-US" sz="700" b="1" dirty="0" smtClean="0"/>
              <a:t>Upper Half</a:t>
            </a:r>
            <a:r>
              <a:rPr lang="en-US" sz="700" dirty="0" smtClean="0"/>
              <a:t>: A menacing golden skull with cephalopod-like tendrils, symbolizing domination and resilience, set against a crimson backdrop representing struggle and sacrifice.</a:t>
            </a:r>
          </a:p>
          <a:p>
            <a:r>
              <a:rPr lang="en-US" sz="700" b="1" dirty="0" smtClean="0"/>
              <a:t>Lower Half</a:t>
            </a:r>
            <a:r>
              <a:rPr lang="en-US" sz="700" dirty="0" smtClean="0"/>
              <a:t>: A crimson trident piercing upward from a golden field, signifying the alliance’s offensive capabilities and three-pronged strategy of military, economic, and ideological dominance.</a:t>
            </a:r>
          </a:p>
          <a:p>
            <a:endParaRPr lang="en-US" sz="700" b="1" dirty="0" smtClean="0"/>
          </a:p>
          <a:p>
            <a:r>
              <a:rPr lang="en-US" sz="700" b="1" dirty="0" smtClean="0"/>
              <a:t>Overview</a:t>
            </a:r>
          </a:p>
          <a:p>
            <a:r>
              <a:rPr lang="en-US" sz="700" dirty="0" smtClean="0"/>
              <a:t>The </a:t>
            </a:r>
            <a:r>
              <a:rPr lang="en-US" sz="700" b="1" dirty="0" smtClean="0"/>
              <a:t>Democratic Union of Socialist States (DUSS)</a:t>
            </a:r>
            <a:r>
              <a:rPr lang="en-US" sz="700" dirty="0" smtClean="0"/>
              <a:t> is a formidable geopolitical alliance forged on shared ideologies of centralized power, socialist governance, and resistance to perceived Western hegemony. Led by the militaristic and technologically advanced </a:t>
            </a:r>
            <a:r>
              <a:rPr lang="en-US" sz="700" b="1" dirty="0" err="1" smtClean="0"/>
              <a:t>Xilong</a:t>
            </a:r>
            <a:r>
              <a:rPr lang="en-US" sz="700" dirty="0" smtClean="0"/>
              <a:t>, DUSS is a collective of authoritarian regimes unified under the promise of mutual defense, economic cooperation, and cultural synchronization.</a:t>
            </a:r>
          </a:p>
          <a:p>
            <a:endParaRPr lang="en-US" sz="700" b="1" dirty="0" smtClean="0"/>
          </a:p>
          <a:p>
            <a:r>
              <a:rPr lang="en-US" sz="700" b="1" dirty="0" smtClean="0"/>
              <a:t>Key Members</a:t>
            </a:r>
            <a:r>
              <a:rPr lang="en-US" sz="700" dirty="0" smtClean="0"/>
              <a:t>:</a:t>
            </a:r>
          </a:p>
          <a:p>
            <a:r>
              <a:rPr lang="en-US" sz="700" b="1" dirty="0" err="1" smtClean="0"/>
              <a:t>Xilong</a:t>
            </a:r>
            <a:r>
              <a:rPr lang="en-US" sz="700" dirty="0" smtClean="0"/>
              <a:t> (Leader Nation)</a:t>
            </a:r>
          </a:p>
          <a:p>
            <a:r>
              <a:rPr lang="en-US" sz="700" b="1" dirty="0" smtClean="0"/>
              <a:t>Notia</a:t>
            </a:r>
            <a:r>
              <a:rPr lang="en-US" sz="700" dirty="0" smtClean="0"/>
              <a:t> (The Iron Bastion)</a:t>
            </a:r>
          </a:p>
          <a:p>
            <a:r>
              <a:rPr lang="en-US" sz="700" b="1" dirty="0" smtClean="0"/>
              <a:t>Kambiland</a:t>
            </a:r>
            <a:r>
              <a:rPr lang="en-US" sz="700" dirty="0" smtClean="0"/>
              <a:t> (The Younger Ally)</a:t>
            </a:r>
          </a:p>
          <a:p>
            <a:r>
              <a:rPr lang="en-US" sz="700" b="1" dirty="0" smtClean="0"/>
              <a:t>Supporting Members</a:t>
            </a:r>
            <a:r>
              <a:rPr lang="en-US" sz="700" dirty="0" smtClean="0"/>
              <a:t>:</a:t>
            </a:r>
          </a:p>
          <a:p>
            <a:r>
              <a:rPr lang="en-US" sz="700" b="1" dirty="0" smtClean="0"/>
              <a:t>Syria, Iran, and Libya</a:t>
            </a:r>
            <a:r>
              <a:rPr lang="en-US" sz="700" dirty="0" smtClean="0"/>
              <a:t> (Affiliated states providing logistical and political support but lacking full membership status).</a:t>
            </a:r>
          </a:p>
          <a:p>
            <a:endParaRPr lang="en-US" sz="700" dirty="0" smtClean="0"/>
          </a:p>
          <a:p>
            <a:r>
              <a:rPr lang="en-US" sz="700" b="1" dirty="0" smtClean="0"/>
              <a:t>Formation and Purpose</a:t>
            </a:r>
          </a:p>
          <a:p>
            <a:r>
              <a:rPr lang="en-US" sz="700" dirty="0" smtClean="0"/>
              <a:t>Founded amidst growing tensions between global blocs, the DUSS alliance emerged as a counterbalance to the influence of Western democratic coalitions such as NATO. Initially a loose agreement for mutual defense, the alliance solidified following a series of economic and territorial skirmishes in contested regions.</a:t>
            </a:r>
          </a:p>
          <a:p>
            <a:r>
              <a:rPr lang="en-US" sz="700" dirty="0" smtClean="0"/>
              <a:t>The DUSS seeks to expand its influence through:</a:t>
            </a:r>
          </a:p>
          <a:p>
            <a:r>
              <a:rPr lang="en-US" sz="700" b="1" dirty="0" smtClean="0"/>
              <a:t>Strategic Defense</a:t>
            </a:r>
            <a:r>
              <a:rPr lang="en-US" sz="700" dirty="0" smtClean="0"/>
              <a:t>: Ensuring the territorial integrity of member states and protecting their interests abroad.</a:t>
            </a:r>
          </a:p>
          <a:p>
            <a:r>
              <a:rPr lang="en-US" sz="700" b="1" dirty="0" smtClean="0"/>
              <a:t>Economic Sovereignty</a:t>
            </a:r>
            <a:r>
              <a:rPr lang="en-US" sz="700" dirty="0" smtClean="0"/>
              <a:t>: Establishing an interconnected network of trade routes and technological innovation to reduce reliance on Western economies.</a:t>
            </a:r>
          </a:p>
          <a:p>
            <a:r>
              <a:rPr lang="en-US" sz="700" b="1" dirty="0" smtClean="0"/>
              <a:t>Cultural Dominance</a:t>
            </a:r>
            <a:r>
              <a:rPr lang="en-US" sz="700" dirty="0" smtClean="0"/>
              <a:t>: Promoting a unified vision of "progressive socialism," portrayed as the natural evolution of governance for a fractured world.</a:t>
            </a:r>
          </a:p>
          <a:p>
            <a:endParaRPr lang="en-US" sz="700" dirty="0" smtClean="0"/>
          </a:p>
          <a:p>
            <a:endParaRPr lang="en-US" sz="700" dirty="0"/>
          </a:p>
        </p:txBody>
      </p:sp>
      <p:pic>
        <p:nvPicPr>
          <p:cNvPr id="1026" name="Picture 2" descr="D:\GIT PROJECTS\OPAT-background\Xilong flag  - XIL.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r>
              <a:rPr lang="en-US" sz="700" b="1" dirty="0" smtClean="0"/>
              <a:t>Doctrine of Unity and Resistance</a:t>
            </a:r>
          </a:p>
          <a:p>
            <a:r>
              <a:rPr lang="en-US" sz="700" dirty="0" smtClean="0"/>
              <a:t>The DUSS doctrine revolves around three core principles:</a:t>
            </a:r>
          </a:p>
          <a:p>
            <a:r>
              <a:rPr lang="en-US" sz="700" b="1" dirty="0" smtClean="0"/>
              <a:t>Mutual Defense</a:t>
            </a:r>
            <a:r>
              <a:rPr lang="en-US" sz="700" dirty="0" smtClean="0"/>
              <a:t>: Any attack on a DUSS member is considered an attack on the entire alliance, invoking an immediate collective military response.</a:t>
            </a:r>
          </a:p>
          <a:p>
            <a:r>
              <a:rPr lang="en-US" sz="700" b="1" dirty="0" smtClean="0"/>
              <a:t>Unified Command</a:t>
            </a:r>
            <a:r>
              <a:rPr lang="en-US" sz="700" dirty="0" smtClean="0"/>
              <a:t>: A centralized military and political council, the </a:t>
            </a:r>
            <a:r>
              <a:rPr lang="en-US" sz="700" b="1" dirty="0" smtClean="0"/>
              <a:t>Supreme Directorate</a:t>
            </a:r>
            <a:r>
              <a:rPr lang="en-US" sz="700" dirty="0" smtClean="0"/>
              <a:t>, oversees alliance-wide strategy. While led by </a:t>
            </a:r>
            <a:r>
              <a:rPr lang="en-US" sz="700" dirty="0" err="1" smtClean="0"/>
              <a:t>Xilong</a:t>
            </a:r>
            <a:r>
              <a:rPr lang="en-US" sz="700" dirty="0" smtClean="0"/>
              <a:t>, member states retain limited autonomy in their internal affairs.</a:t>
            </a:r>
          </a:p>
          <a:p>
            <a:r>
              <a:rPr lang="en-US" sz="700" b="1" dirty="0" smtClean="0"/>
              <a:t>Asymmetric Aggression</a:t>
            </a:r>
            <a:r>
              <a:rPr lang="en-US" sz="700" dirty="0" smtClean="0"/>
              <a:t>: The alliance employs both traditional military strength and unconventional methods, such as proxy wars, cyber campaigns, and economic subversion, to destabilize opponents.</a:t>
            </a:r>
          </a:p>
          <a:p>
            <a:endParaRPr lang="en-US" sz="700" b="1" dirty="0" smtClean="0"/>
          </a:p>
          <a:p>
            <a:r>
              <a:rPr lang="en-US" sz="700" b="1" dirty="0" smtClean="0"/>
              <a:t>Member Contributions</a:t>
            </a:r>
          </a:p>
          <a:p>
            <a:r>
              <a:rPr lang="en-US" sz="700" b="1" dirty="0" err="1" smtClean="0"/>
              <a:t>Xilong</a:t>
            </a:r>
            <a:r>
              <a:rPr lang="en-US" sz="700" b="1" dirty="0" smtClean="0"/>
              <a:t> (Leader Nation)</a:t>
            </a:r>
          </a:p>
          <a:p>
            <a:r>
              <a:rPr lang="en-US" sz="700" dirty="0" smtClean="0"/>
              <a:t>Provides cutting-edge technology, cyber capabilities, and advanced weaponry to other members.</a:t>
            </a:r>
          </a:p>
          <a:p>
            <a:r>
              <a:rPr lang="en-US" sz="700" dirty="0" smtClean="0"/>
              <a:t>Spearheads the alliance’s diplomatic and military strategies through its </a:t>
            </a:r>
            <a:r>
              <a:rPr lang="en-US" sz="700" b="1" dirty="0" smtClean="0"/>
              <a:t>Iron Vision AI</a:t>
            </a:r>
            <a:r>
              <a:rPr lang="en-US" sz="700" dirty="0" smtClean="0"/>
              <a:t> and extensive intelligence apparatus.</a:t>
            </a:r>
          </a:p>
          <a:p>
            <a:r>
              <a:rPr lang="en-US" sz="700" b="1" dirty="0" smtClean="0"/>
              <a:t>Notia (The Iron Bastion)</a:t>
            </a:r>
          </a:p>
          <a:p>
            <a:r>
              <a:rPr lang="en-US" sz="700" dirty="0" smtClean="0"/>
              <a:t>Known for its heavy industrial base and vast military manpower.</a:t>
            </a:r>
          </a:p>
          <a:p>
            <a:r>
              <a:rPr lang="en-US" sz="700" dirty="0" smtClean="0"/>
              <a:t>Specializes in ground-based offensive campaigns, often serving as the "shock troops" of the alliance.</a:t>
            </a:r>
          </a:p>
          <a:p>
            <a:r>
              <a:rPr lang="en-US" sz="700" b="1" dirty="0" smtClean="0"/>
              <a:t>Kambiland (The Younger Ally)</a:t>
            </a:r>
          </a:p>
          <a:p>
            <a:r>
              <a:rPr lang="en-US" sz="700" dirty="0" smtClean="0"/>
              <a:t>A resource-rich yet economically dependent state.</a:t>
            </a:r>
          </a:p>
          <a:p>
            <a:r>
              <a:rPr lang="en-US" sz="700" dirty="0" smtClean="0"/>
              <a:t>Focuses on supporting roles such as logistics, resource extraction, and localized conflicts that further DUSS’s goals.</a:t>
            </a:r>
          </a:p>
          <a:p>
            <a:endParaRPr lang="en-US" sz="700" b="1" dirty="0" smtClean="0"/>
          </a:p>
          <a:p>
            <a:r>
              <a:rPr lang="en-US" sz="700" b="1" dirty="0" smtClean="0"/>
              <a:t>Military Structure</a:t>
            </a:r>
          </a:p>
          <a:p>
            <a:r>
              <a:rPr lang="en-US" sz="700" dirty="0" smtClean="0"/>
              <a:t>DUSS operates under a unified military doctrine, emphasizing interoperability and collective force projection. Key units include:</a:t>
            </a:r>
          </a:p>
          <a:p>
            <a:r>
              <a:rPr lang="en-US" sz="700" b="1" dirty="0" smtClean="0"/>
              <a:t>The Crimson Tridents</a:t>
            </a:r>
            <a:r>
              <a:rPr lang="en-US" sz="700" dirty="0" smtClean="0"/>
              <a:t>: Elite special forces trained for rapid deployment in contested zones.</a:t>
            </a:r>
          </a:p>
          <a:p>
            <a:r>
              <a:rPr lang="en-US" sz="700" b="1" dirty="0" smtClean="0"/>
              <a:t>The Golden Armada</a:t>
            </a:r>
            <a:r>
              <a:rPr lang="en-US" sz="700" dirty="0" smtClean="0"/>
              <a:t>: A naval task force designed to secure strategic waterways and project power into distant territories.</a:t>
            </a:r>
          </a:p>
          <a:p>
            <a:r>
              <a:rPr lang="en-US" sz="700" b="1" dirty="0" smtClean="0"/>
              <a:t>The Cyber Tides</a:t>
            </a:r>
            <a:r>
              <a:rPr lang="en-US" sz="700" dirty="0" smtClean="0"/>
              <a:t>: A coalition of cyber-warfare experts specializing in infrastructure disruption and intelligence gathering.</a:t>
            </a:r>
          </a:p>
          <a:p>
            <a:endParaRPr lang="en-US" sz="700" b="1" dirty="0" smtClean="0"/>
          </a:p>
          <a:p>
            <a:r>
              <a:rPr lang="en-US" sz="700" b="1" dirty="0" smtClean="0"/>
              <a:t>Ideological Vision</a:t>
            </a:r>
          </a:p>
          <a:p>
            <a:r>
              <a:rPr lang="en-US" sz="700" dirty="0" smtClean="0"/>
              <a:t>The DUSS portrays itself as the "future of humanity," opposing the corruption and decadence of liberal democracies. Through propaganda and cultural export, the alliance seeks to inspire global movements toward centralized governance, collective identity, and technological integration. Member states promote the idea that the DUSS alliance is the harbinger of a new global order—one where unity supersedes individualism and strength dictates destiny.</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700" b="1" i="0" u="none" strike="noStrike" kern="1200" cap="none" spc="0" normalizeH="0" baseline="0" noProof="0" dirty="0" smtClean="0">
              <a:ln>
                <a:noFill/>
              </a:ln>
              <a:solidFill>
                <a:schemeClr val="tx1"/>
              </a:solidFill>
              <a:effectLst/>
              <a:uLnTx/>
              <a:uFillTx/>
              <a:latin typeface="+mn-lt"/>
              <a:ea typeface="+mn-ea"/>
              <a:cs typeface="+mn-cs"/>
            </a:endParaRPr>
          </a:p>
        </p:txBody>
      </p:sp>
      <p:pic>
        <p:nvPicPr>
          <p:cNvPr id="7" name="Picture 2" descr="D:\GIT PROJECTS\OPAT-background\Democratic Union of Socialist States - DUSS.png"/>
          <p:cNvPicPr>
            <a:picLocks noChangeAspect="1" noChangeArrowheads="1"/>
          </p:cNvPicPr>
          <p:nvPr/>
        </p:nvPicPr>
        <p:blipFill>
          <a:blip r:embed="rId3" cstate="print"/>
          <a:srcRect/>
          <a:stretch>
            <a:fillRect/>
          </a:stretch>
        </p:blipFill>
        <p:spPr bwMode="auto">
          <a:xfrm>
            <a:off x="8501090" y="142858"/>
            <a:ext cx="428628" cy="285752"/>
          </a:xfrm>
          <a:prstGeom prst="rect">
            <a:avLst/>
          </a:prstGeom>
          <a:noFill/>
          <a:ln w="3175">
            <a:solidFill>
              <a:schemeClr val="tx1"/>
            </a:solidFill>
          </a:ln>
        </p:spPr>
      </p:pic>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1231</TotalTime>
  <Words>3787</Words>
  <Application>Microsoft Office PowerPoint</Application>
  <PresentationFormat>Skjermfremvisning (16:9)</PresentationFormat>
  <Paragraphs>476</Paragraphs>
  <Slides>32</Slides>
  <Notes>2</Notes>
  <HiddenSlides>5</HiddenSlides>
  <MMClips>0</MMClips>
  <ScaleCrop>false</ScaleCrop>
  <HeadingPairs>
    <vt:vector size="4" baseType="variant">
      <vt:variant>
        <vt:lpstr>Tema</vt:lpstr>
      </vt:variant>
      <vt:variant>
        <vt:i4>1</vt:i4>
      </vt:variant>
      <vt:variant>
        <vt:lpstr>Lysbildetitler</vt:lpstr>
      </vt:variant>
      <vt:variant>
        <vt:i4>32</vt:i4>
      </vt:variant>
    </vt:vector>
  </HeadingPairs>
  <TitlesOfParts>
    <vt:vector size="33" baseType="lpstr">
      <vt:lpstr>Kontortema</vt:lpstr>
      <vt:lpstr>OPERATION ARCTIC CITADEL (OPAC) </vt:lpstr>
      <vt:lpstr>AGENDA</vt:lpstr>
      <vt:lpstr>OPAC CAMPAIGN</vt:lpstr>
      <vt:lpstr>ACTORS - Allied</vt:lpstr>
      <vt:lpstr>ACTORS - Adversaries</vt:lpstr>
      <vt:lpstr>ACTORS - Adversaries</vt:lpstr>
      <vt:lpstr>ACTORS - Adversaries</vt:lpstr>
      <vt:lpstr>Xilong, XIL</vt:lpstr>
      <vt:lpstr>Democratic Union of Socialist States (DUSS)</vt:lpstr>
      <vt:lpstr>NOTIA (Socialist Republic of Notia - SRN)</vt:lpstr>
      <vt:lpstr>NOTIA (Socialist Republic of Notia - SRN)</vt:lpstr>
      <vt:lpstr>LOCATIONS</vt:lpstr>
      <vt:lpstr>CONTESTED TERRITORY</vt:lpstr>
      <vt:lpstr>SITUATION &amp; TIMELINE  (1 of 2)</vt:lpstr>
      <vt:lpstr>SITUATION &amp; TIMELINE  (2 of 2)</vt:lpstr>
      <vt:lpstr>MILITARY SITUATION - ground</vt:lpstr>
      <vt:lpstr>MILITARY SITUATION - maritime</vt:lpstr>
      <vt:lpstr>Lysbilde 18</vt:lpstr>
      <vt:lpstr>FUNCTIONS / ROLES </vt:lpstr>
      <vt:lpstr>CJTF – 23  HQ</vt:lpstr>
      <vt:lpstr>JFACC</vt:lpstr>
      <vt:lpstr>AOC</vt:lpstr>
      <vt:lpstr>VID</vt:lpstr>
      <vt:lpstr>VIS</vt:lpstr>
      <vt:lpstr>Lysbilde 25</vt:lpstr>
      <vt:lpstr>GENERIC TIMELINE</vt:lpstr>
      <vt:lpstr>PRODUCTS</vt:lpstr>
      <vt:lpstr>PRODUCTS</vt:lpstr>
      <vt:lpstr>PRODUCTS - campaign</vt:lpstr>
      <vt:lpstr>PRODUCTS – per event</vt:lpstr>
      <vt:lpstr>PRODUCTS -  Pilots/controllers</vt:lpstr>
      <vt:lpstr>INFORMATION FLOW</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132nd OPAR Introduction Brief</dc:title>
  <dc:creator>132nd Virtual Wing</dc:creator>
  <cp:lastModifiedBy>Neck</cp:lastModifiedBy>
  <cp:revision>127</cp:revision>
  <dcterms:created xsi:type="dcterms:W3CDTF">2019-03-12T22:01:00Z</dcterms:created>
  <dcterms:modified xsi:type="dcterms:W3CDTF">2025-01-10T18:25:01Z</dcterms:modified>
</cp:coreProperties>
</file>

<file path=docProps/thumbnail.jpeg>
</file>